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69" r:id="rId2"/>
    <p:sldId id="439" r:id="rId3"/>
    <p:sldId id="437" r:id="rId4"/>
    <p:sldId id="366" r:id="rId5"/>
    <p:sldId id="336" r:id="rId6"/>
    <p:sldId id="356" r:id="rId7"/>
    <p:sldId id="335" r:id="rId8"/>
    <p:sldId id="353" r:id="rId9"/>
    <p:sldId id="355" r:id="rId10"/>
    <p:sldId id="358" r:id="rId11"/>
    <p:sldId id="379" r:id="rId12"/>
    <p:sldId id="360" r:id="rId13"/>
    <p:sldId id="354" r:id="rId14"/>
    <p:sldId id="357" r:id="rId15"/>
    <p:sldId id="361" r:id="rId16"/>
    <p:sldId id="362" r:id="rId17"/>
    <p:sldId id="400" r:id="rId18"/>
    <p:sldId id="401" r:id="rId19"/>
    <p:sldId id="403" r:id="rId20"/>
    <p:sldId id="404" r:id="rId21"/>
    <p:sldId id="405" r:id="rId22"/>
    <p:sldId id="406" r:id="rId23"/>
    <p:sldId id="407" r:id="rId24"/>
    <p:sldId id="408" r:id="rId25"/>
    <p:sldId id="409" r:id="rId26"/>
    <p:sldId id="410" r:id="rId27"/>
    <p:sldId id="411" r:id="rId28"/>
    <p:sldId id="412" r:id="rId29"/>
    <p:sldId id="413" r:id="rId30"/>
    <p:sldId id="435" r:id="rId31"/>
    <p:sldId id="414" r:id="rId32"/>
    <p:sldId id="329" r:id="rId33"/>
    <p:sldId id="333" r:id="rId34"/>
    <p:sldId id="323" r:id="rId35"/>
    <p:sldId id="415" r:id="rId36"/>
    <p:sldId id="398" r:id="rId37"/>
    <p:sldId id="416" r:id="rId38"/>
    <p:sldId id="417" r:id="rId39"/>
    <p:sldId id="418" r:id="rId40"/>
    <p:sldId id="419" r:id="rId41"/>
    <p:sldId id="420" r:id="rId42"/>
    <p:sldId id="421" r:id="rId43"/>
    <p:sldId id="423" r:id="rId44"/>
    <p:sldId id="425" r:id="rId45"/>
    <p:sldId id="424" r:id="rId46"/>
    <p:sldId id="426" r:id="rId47"/>
    <p:sldId id="427" r:id="rId48"/>
    <p:sldId id="428" r:id="rId49"/>
    <p:sldId id="429" r:id="rId50"/>
    <p:sldId id="430" r:id="rId51"/>
    <p:sldId id="431" r:id="rId52"/>
    <p:sldId id="432" r:id="rId53"/>
    <p:sldId id="433" r:id="rId54"/>
    <p:sldId id="434" r:id="rId55"/>
    <p:sldId id="422" r:id="rId56"/>
    <p:sldId id="325" r:id="rId57"/>
    <p:sldId id="369" r:id="rId58"/>
    <p:sldId id="378" r:id="rId59"/>
    <p:sldId id="319" r:id="rId60"/>
    <p:sldId id="347" r:id="rId61"/>
    <p:sldId id="321" r:id="rId62"/>
    <p:sldId id="320" r:id="rId63"/>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79" autoAdjust="0"/>
    <p:restoredTop sz="67255" autoAdjust="0"/>
  </p:normalViewPr>
  <p:slideViewPr>
    <p:cSldViewPr snapToGrid="0">
      <p:cViewPr varScale="1">
        <p:scale>
          <a:sx n="81" d="100"/>
          <a:sy n="81" d="100"/>
        </p:scale>
        <p:origin x="2070" y="9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2019/9/25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実装</a:t>
            </a:r>
            <a:r>
              <a:rPr kumimoji="1" lang="en-US" altLang="ja-JP" dirty="0" err="1" smtClean="0"/>
              <a:t>todo</a:t>
            </a:r>
            <a:r>
              <a:rPr kumimoji="1" lang="en-US" altLang="ja-JP" dirty="0" smtClean="0"/>
              <a:t> </a:t>
            </a:r>
          </a:p>
          <a:p>
            <a:endParaRPr kumimoji="1" lang="en-US" altLang="ja-JP" dirty="0" smtClean="0"/>
          </a:p>
          <a:p>
            <a:r>
              <a:rPr kumimoji="1" lang="en-US" altLang="ja-JP" dirty="0" smtClean="0"/>
              <a:t>Nonlinearfilters.py</a:t>
            </a:r>
          </a:p>
          <a:p>
            <a:r>
              <a:rPr kumimoji="1" lang="en-US" altLang="ja-JP" dirty="0" err="1" smtClean="0"/>
              <a:t>frequencyfiltering</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73452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478">
              <a:defRPr/>
            </a:pPr>
            <a:r>
              <a:rPr kumimoji="1" lang="en-US" altLang="ja-JP" dirty="0" smtClean="0"/>
              <a:t>sin </a:t>
            </a:r>
            <a:r>
              <a:rPr kumimoji="1" lang="en-US" altLang="ja-JP" baseline="0" dirty="0" smtClean="0"/>
              <a:t>θ cos φ = ½( sin (θ + φ)  + sin (θ - φ) )</a:t>
            </a:r>
          </a:p>
          <a:p>
            <a:pPr defTabSz="990478">
              <a:defRPr/>
            </a:pPr>
            <a:r>
              <a:rPr kumimoji="1" lang="en-US" altLang="ja-JP" dirty="0" smtClean="0"/>
              <a:t>sin </a:t>
            </a:r>
            <a:r>
              <a:rPr kumimoji="1" lang="en-US" altLang="ja-JP" baseline="0" dirty="0" smtClean="0"/>
              <a:t>θ sin φ  = ½(-cos (θ + φ)  + cos (θ - φ) )</a:t>
            </a:r>
            <a:endParaRPr kumimoji="1" lang="en-US" altLang="ja-JP" dirty="0" smtClean="0"/>
          </a:p>
          <a:p>
            <a:r>
              <a:rPr kumimoji="1" lang="en-US" altLang="ja-JP" dirty="0" smtClean="0"/>
              <a:t>cos </a:t>
            </a:r>
            <a:r>
              <a:rPr kumimoji="1" lang="en-US" altLang="ja-JP" baseline="0" dirty="0" smtClean="0"/>
              <a:t>θ cos φ = ½(cos (θ + φ)  + cos (θ - φ) )</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284716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smtClean="0"/>
                  <a:t>T</a:t>
                </a:r>
                <a:r>
                  <a:rPr kumimoji="1" lang="ja-JP" altLang="en-US" dirty="0" smtClean="0"/>
                  <a:t>は周期、</a:t>
                </a:r>
                <a:endParaRPr kumimoji="1" lang="en-US" altLang="ja-JP" i="1" dirty="0" smtClean="0"/>
              </a:p>
              <a:p>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𝜔</m:t>
                        </m:r>
                      </m:e>
                      <m:sub>
                        <m:r>
                          <a:rPr lang="en-US" altLang="ja-JP" sz="1400" i="1">
                            <a:latin typeface="Cambria Math" panose="02040503050406030204" pitchFamily="18" charset="0"/>
                          </a:rPr>
                          <m:t>0</m:t>
                        </m:r>
                      </m:sub>
                    </m:sSub>
                  </m:oMath>
                </a14:m>
                <a:r>
                  <a:rPr kumimoji="1" lang="ja-JP" altLang="en-US" i="1" dirty="0" smtClean="0"/>
                  <a:t>は基本周波数、</a:t>
                </a:r>
                <a:endParaRPr kumimoji="1" lang="en-US" altLang="ja-JP" i="1" dirty="0" smtClean="0"/>
              </a:p>
              <a:p>
                <a:endParaRPr kumimoji="1" lang="en-US" altLang="ja-JP" dirty="0" smtClean="0"/>
              </a:p>
              <a:p>
                <a:r>
                  <a:rPr kumimoji="1" lang="ja-JP" altLang="en-US" dirty="0" smtClean="0"/>
                  <a:t>とても天下り的なんだけど、「フーリエ級数展開ができる」ことは納得済みで先に進む</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smtClean="0"/>
                  <a:t>T</a:t>
                </a:r>
                <a:r>
                  <a:rPr kumimoji="1" lang="ja-JP" altLang="en-US" dirty="0" smtClean="0"/>
                  <a:t>は周期、</a:t>
                </a:r>
                <a:endParaRPr kumimoji="1" lang="en-US" altLang="ja-JP" dirty="0" smtClean="0"/>
              </a:p>
              <a:p>
                <a:endParaRPr kumimoji="1" lang="en-US" altLang="ja-JP" dirty="0" smtClean="0"/>
              </a:p>
              <a:p>
                <a:r>
                  <a:rPr lang="en-US" altLang="ja-JP" sz="1200" i="0">
                    <a:latin typeface="Cambria Math" panose="02040503050406030204" pitchFamily="18" charset="0"/>
                  </a:rPr>
                  <a:t>𝜔</a:t>
                </a:r>
                <a:r>
                  <a:rPr lang="en-US" altLang="ja-JP" sz="1200" i="0" smtClean="0">
                    <a:latin typeface="Cambria Math" panose="02040503050406030204" pitchFamily="18" charset="0"/>
                  </a:rPr>
                  <a:t>_</a:t>
                </a:r>
                <a:r>
                  <a:rPr lang="en-US" altLang="ja-JP" sz="1200" i="0">
                    <a:latin typeface="Cambria Math" panose="02040503050406030204" pitchFamily="18" charset="0"/>
                  </a:rPr>
                  <a:t>0</a:t>
                </a:r>
                <a:r>
                  <a:rPr kumimoji="1" lang="ja-JP" altLang="en-US" dirty="0" smtClean="0"/>
                  <a:t>は基本周波数</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5648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i="1" dirty="0">
                    <a:latin typeface="Cambria Math" panose="02040503050406030204" pitchFamily="18" charset="0"/>
                  </a:rPr>
                  <a:t>つまり関数を周波数の異なる</a:t>
                </a:r>
                <a:r>
                  <a:rPr lang="en-US" altLang="ja-JP" i="1" dirty="0">
                    <a:latin typeface="Cambria Math" panose="02040503050406030204" pitchFamily="18" charset="0"/>
                  </a:rPr>
                  <a:t>sin </a:t>
                </a:r>
                <a:r>
                  <a:rPr lang="ja-JP" altLang="en-US" i="1" dirty="0">
                    <a:latin typeface="Cambria Math" panose="02040503050406030204" pitchFamily="18" charset="0"/>
                  </a:rPr>
                  <a:t>と </a:t>
                </a:r>
                <a:r>
                  <a:rPr lang="en-US" altLang="ja-JP" i="1" dirty="0">
                    <a:latin typeface="Cambria Math" panose="02040503050406030204" pitchFamily="18" charset="0"/>
                  </a:rPr>
                  <a:t>cos</a:t>
                </a:r>
                <a:r>
                  <a:rPr lang="ja-JP" altLang="en-US" i="1" dirty="0">
                    <a:latin typeface="Cambria Math" panose="02040503050406030204" pitchFamily="18" charset="0"/>
                  </a:rPr>
                  <a:t>の和で表現するよ、ってこと</a:t>
                </a:r>
                <a:endParaRPr lang="pt-BR" altLang="ja-JP"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i="1">
                              <a:latin typeface="Cambria Math" panose="02040503050406030204" pitchFamily="18" charset="0"/>
                            </a:rPr>
                          </m:ctrlPr>
                        </m:sSubPr>
                        <m:e>
                          <m:r>
                            <a:rPr lang="pt-BR" altLang="ja-JP" i="1">
                              <a:latin typeface="Cambria Math" panose="02040503050406030204" pitchFamily="18" charset="0"/>
                            </a:rPr>
                            <m:t>𝑎</m:t>
                          </m:r>
                        </m:e>
                        <m:sub>
                          <m:r>
                            <a:rPr lang="en-US" altLang="ja-JP" i="1">
                              <a:latin typeface="Cambria Math" panose="02040503050406030204" pitchFamily="18" charset="0"/>
                            </a:rPr>
                            <m:t>1</m:t>
                          </m:r>
                        </m:sub>
                      </m:sSub>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r>
                            <a:rPr lang="en-US" altLang="ja-JP" i="1">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3147451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100" i="1" dirty="0">
                    <a:latin typeface="Cambria Math" panose="02040503050406030204" pitchFamily="18" charset="0"/>
                  </a:rPr>
                  <a:t>三角関数の合成を使うと、ある周波数の</a:t>
                </a:r>
                <a:r>
                  <a:rPr lang="en-US" altLang="ja-JP" sz="1100" i="1" dirty="0">
                    <a:latin typeface="Cambria Math" panose="02040503050406030204" pitchFamily="18" charset="0"/>
                  </a:rPr>
                  <a:t>sin</a:t>
                </a:r>
                <a:r>
                  <a:rPr lang="ja-JP" altLang="en-US" sz="1100" i="1" dirty="0">
                    <a:latin typeface="Cambria Math" panose="02040503050406030204" pitchFamily="18" charset="0"/>
                  </a:rPr>
                  <a:t>を位相と振幅を変えて足したとも思える。</a:t>
                </a:r>
                <a:endParaRPr lang="en-US" altLang="ja-JP" sz="1100" i="1" dirty="0">
                  <a:latin typeface="Cambria Math" panose="02040503050406030204" pitchFamily="18" charset="0"/>
                </a:endParaRPr>
              </a:p>
              <a:p>
                <a:r>
                  <a:rPr lang="ja-JP" altLang="en-US" sz="1100" i="1" dirty="0">
                    <a:latin typeface="Cambria Math" panose="02040503050406030204" pitchFamily="18" charset="0"/>
                  </a:rPr>
                  <a:t>フーリエ級数展開の定義をこうしても良いんだけど、先の表現のほうが都合がよい、との説明が「これならわかる応用数学教室」ではなされていた。</a:t>
                </a:r>
                <a:endParaRPr lang="en-US" altLang="ja-JP" sz="1100" i="1" dirty="0">
                  <a:latin typeface="Cambria Math" panose="02040503050406030204" pitchFamily="18" charset="0"/>
                </a:endParaRPr>
              </a:p>
              <a:p>
                <a:endParaRPr lang="en-US" altLang="ja-JP" sz="1100" i="1" dirty="0">
                  <a:latin typeface="Cambria Math" panose="02040503050406030204" pitchFamily="18" charset="0"/>
                </a:endParaRPr>
              </a:p>
              <a:p>
                <a:endParaRPr lang="en-US" altLang="ja-JP" sz="1100" i="1" dirty="0">
                  <a:latin typeface="Cambria Math" panose="02040503050406030204" pitchFamily="18" charset="0"/>
                </a:endParaRPr>
              </a:p>
              <a:p>
                <a:endParaRPr lang="pt-BR" altLang="ja-JP" sz="1100" i="1" dirty="0">
                  <a:latin typeface="Cambria Math" panose="02040503050406030204" pitchFamily="18" charset="0"/>
                </a:endParaRPr>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344706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smtClean="0"/>
                  <a:t>sin </a:t>
                </a:r>
                <a:r>
                  <a:rPr kumimoji="1" lang="en-US" altLang="ja-JP" dirty="0" err="1" smtClean="0"/>
                  <a:t>a+b</a:t>
                </a:r>
                <a:r>
                  <a:rPr kumimoji="1" lang="en-US" altLang="ja-JP" baseline="0" dirty="0" smtClean="0"/>
                  <a:t> = sin a cos b + cos a sin b</a:t>
                </a:r>
              </a:p>
              <a:p>
                <a:pPr defTabSz="990478">
                  <a:defRPr/>
                </a:pPr>
                <a:r>
                  <a:rPr kumimoji="1" lang="en-US" altLang="ja-JP" dirty="0" smtClean="0"/>
                  <a:t>cos </a:t>
                </a:r>
                <a:r>
                  <a:rPr kumimoji="1" lang="en-US" altLang="ja-JP" dirty="0" err="1" smtClean="0"/>
                  <a:t>a+b</a:t>
                </a:r>
                <a:r>
                  <a:rPr kumimoji="1" lang="en-US" altLang="ja-JP" baseline="0" dirty="0" smtClean="0"/>
                  <a:t> = cos a cos b - sin a sin b</a:t>
                </a:r>
              </a:p>
              <a:p>
                <a:endParaRPr kumimoji="1" lang="en-US" altLang="ja-JP" baseline="0" dirty="0" smtClean="0"/>
              </a:p>
              <a:p>
                <a:endParaRPr kumimoji="1" lang="en-US" altLang="ja-JP" baseline="0" dirty="0" smtClean="0"/>
              </a:p>
              <a:p>
                <a:r>
                  <a:rPr kumimoji="1" lang="ja-JP" altLang="en-US" dirty="0" smtClean="0"/>
                  <a:t>両辺</a:t>
                </a:r>
                <a:endParaRPr kumimoji="1" lang="en-US" altLang="ja-JP" dirty="0" smtClean="0"/>
              </a:p>
              <a:p>
                <a:endParaRPr kumimoji="1" lang="en-US" altLang="ja-JP" dirty="0" smtClean="0"/>
              </a:p>
              <a:p>
                <a:pPr defTabSz="990478">
                  <a:defRPr/>
                </a:pPr>
                <a14:m>
                  <m:oMath xmlns:m="http://schemas.openxmlformats.org/officeDocument/2006/math">
                    <m:r>
                      <a:rPr lang="en-US" altLang="ja-JP" sz="1300" i="1">
                        <a:latin typeface="Cambria Math" panose="02040503050406030204" pitchFamily="18" charset="0"/>
                      </a:rPr>
                      <m:t>𝑎</m:t>
                    </m:r>
                    <m:func>
                      <m:funcPr>
                        <m:ctrlPr>
                          <a:rPr lang="en-US" altLang="ja-JP" sz="1300" i="1">
                            <a:latin typeface="Cambria Math" panose="02040503050406030204" pitchFamily="18" charset="0"/>
                          </a:rPr>
                        </m:ctrlPr>
                      </m:funcPr>
                      <m:fName>
                        <m:r>
                          <m:rPr>
                            <m:sty m:val="p"/>
                          </m:rPr>
                          <a:rPr lang="en-US" altLang="ja-JP" sz="1300">
                            <a:latin typeface="Cambria Math" panose="02040503050406030204" pitchFamily="18" charset="0"/>
                          </a:rPr>
                          <m:t>sin</m:t>
                        </m:r>
                      </m:fName>
                      <m:e>
                        <m:r>
                          <a:rPr lang="en-US" altLang="ja-JP" sz="1300" i="1">
                            <a:latin typeface="Cambria Math" panose="02040503050406030204" pitchFamily="18" charset="0"/>
                          </a:rPr>
                          <m:t>𝜃</m:t>
                        </m:r>
                      </m:e>
                    </m:func>
                    <m:r>
                      <a:rPr lang="en-US" altLang="ja-JP" sz="1300" i="1">
                        <a:latin typeface="Cambria Math" panose="02040503050406030204" pitchFamily="18" charset="0"/>
                      </a:rPr>
                      <m:t>+</m:t>
                    </m:r>
                    <m:r>
                      <a:rPr lang="en-US" altLang="ja-JP" sz="1300" i="1">
                        <a:latin typeface="Cambria Math" panose="02040503050406030204" pitchFamily="18" charset="0"/>
                      </a:rPr>
                      <m:t>𝑏</m:t>
                    </m:r>
                    <m:func>
                      <m:funcPr>
                        <m:ctrlPr>
                          <a:rPr lang="en-US" altLang="ja-JP" sz="1300" i="1">
                            <a:latin typeface="Cambria Math" panose="02040503050406030204" pitchFamily="18" charset="0"/>
                          </a:rPr>
                        </m:ctrlPr>
                      </m:funcPr>
                      <m:fName>
                        <m:r>
                          <m:rPr>
                            <m:sty m:val="p"/>
                          </m:rPr>
                          <a:rPr lang="en-US" altLang="ja-JP" sz="1300">
                            <a:latin typeface="Cambria Math" panose="02040503050406030204" pitchFamily="18" charset="0"/>
                          </a:rPr>
                          <m:t>cos</m:t>
                        </m:r>
                      </m:fName>
                      <m:e>
                        <m:r>
                          <a:rPr lang="en-US" altLang="ja-JP" sz="1300" i="1">
                            <a:latin typeface="Cambria Math" panose="02040503050406030204" pitchFamily="18" charset="0"/>
                          </a:rPr>
                          <m:t>𝜃</m:t>
                        </m:r>
                      </m:e>
                    </m:func>
                    <m:r>
                      <a:rPr lang="en-US" altLang="ja-JP" sz="1300" i="1">
                        <a:latin typeface="Cambria Math" panose="02040503050406030204" pitchFamily="18" charset="0"/>
                      </a:rPr>
                      <m:t> </m:t>
                    </m:r>
                  </m:oMath>
                </a14:m>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A( a/A sin t + b/A cos t)</a:t>
                </a:r>
              </a:p>
              <a:p>
                <a:pPr defTabSz="990478">
                  <a:defRPr/>
                </a:pP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 = </a:t>
                </a:r>
                <a:r>
                  <a:rPr lang="en-US" altLang="ja-JP" sz="1300" dirty="0" err="1">
                    <a:latin typeface="メイリオ" panose="020B0604030504040204" pitchFamily="50" charset="-128"/>
                    <a:ea typeface="メイリオ" panose="020B0604030504040204" pitchFamily="50" charset="-128"/>
                    <a:cs typeface="メイリオ" panose="020B0604030504040204" pitchFamily="50" charset="-128"/>
                  </a:rPr>
                  <a:t>rt</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(a^2 + b^2)</a:t>
                </a:r>
              </a:p>
              <a:p>
                <a:pPr defTabSz="990478">
                  <a:defRPr/>
                </a:pP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あ、これ、</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a/A ^2 + b/A ^2 = 1</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を満たすってことは、</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a/A = cos k, b/A = sin k</a:t>
                </a:r>
                <a:r>
                  <a:rPr lang="ja-JP" altLang="en-US" sz="1300" dirty="0" err="1">
                    <a:latin typeface="メイリオ" panose="020B0604030504040204" pitchFamily="50" charset="-128"/>
                    <a:ea typeface="メイリオ" panose="020B0604030504040204" pitchFamily="50" charset="-128"/>
                    <a:cs typeface="メイリオ" panose="020B0604030504040204" pitchFamily="50" charset="-128"/>
                  </a:rPr>
                  <a:t>って</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いう角度ｋがある。</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 (sin t </a:t>
                </a:r>
                <a:r>
                  <a:rPr lang="en-US" altLang="ja-JP" sz="1300" dirty="0" err="1">
                    <a:latin typeface="メイリオ" panose="020B0604030504040204" pitchFamily="50" charset="-128"/>
                    <a:ea typeface="メイリオ" panose="020B0604030504040204" pitchFamily="50" charset="-128"/>
                    <a:cs typeface="メイリオ" panose="020B0604030504040204" pitchFamily="50" charset="-128"/>
                  </a:rPr>
                  <a:t>cosk</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 cos t sin k) </a:t>
                </a:r>
              </a:p>
              <a:p>
                <a:pPr defTabSz="990478">
                  <a:defRPr/>
                </a:pP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A sin </a:t>
                </a:r>
                <a:r>
                  <a:rPr lang="en-US" altLang="ja-JP" sz="1300" dirty="0" err="1">
                    <a:latin typeface="メイリオ" panose="020B0604030504040204" pitchFamily="50" charset="-128"/>
                    <a:ea typeface="メイリオ" panose="020B0604030504040204" pitchFamily="50" charset="-128"/>
                    <a:cs typeface="メイリオ" panose="020B0604030504040204" pitchFamily="50" charset="-128"/>
                  </a:rPr>
                  <a:t>t+k</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a:t>
                </a: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で良いじゃ</a:t>
                </a:r>
                <a:r>
                  <a:rPr lang="ja-JP" altLang="en-US" sz="1300" dirty="0" err="1">
                    <a:latin typeface="メイリオ" panose="020B0604030504040204" pitchFamily="50" charset="-128"/>
                    <a:ea typeface="メイリオ" panose="020B0604030504040204" pitchFamily="50" charset="-128"/>
                    <a:cs typeface="メイリオ" panose="020B0604030504040204" pitchFamily="50" charset="-128"/>
                  </a:rPr>
                  <a:t>ん</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。見たいな感じで説明できる。後者は気合．</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smtClean="0"/>
                  <a:t>sin </a:t>
                </a:r>
                <a:r>
                  <a:rPr kumimoji="1" lang="en-US" altLang="ja-JP" dirty="0" err="1" smtClean="0"/>
                  <a:t>a+b</a:t>
                </a:r>
                <a:r>
                  <a:rPr kumimoji="1" lang="en-US" altLang="ja-JP" baseline="0" dirty="0" smtClean="0"/>
                  <a:t> = sin a cos b + cos a sin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cos </a:t>
                </a:r>
                <a:r>
                  <a:rPr kumimoji="1" lang="en-US" altLang="ja-JP" dirty="0" err="1" smtClean="0"/>
                  <a:t>a+b</a:t>
                </a:r>
                <a:r>
                  <a:rPr kumimoji="1" lang="en-US" altLang="ja-JP" baseline="0" dirty="0" smtClean="0"/>
                  <a:t> = cos a cos b - sin a sin b</a:t>
                </a:r>
              </a:p>
              <a:p>
                <a:endParaRPr kumimoji="1" lang="en-US" altLang="ja-JP" baseline="0" dirty="0" smtClean="0"/>
              </a:p>
              <a:p>
                <a:endParaRPr kumimoji="1" lang="en-US" altLang="ja-JP" baseline="0" dirty="0" smtClean="0"/>
              </a:p>
              <a:p>
                <a:r>
                  <a:rPr kumimoji="1" lang="ja-JP" altLang="en-US" dirty="0" smtClean="0"/>
                  <a:t>両辺</a:t>
                </a:r>
                <a:endParaRPr kumimoji="1" lang="en-US" altLang="ja-JP" dirty="0" smtClean="0"/>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𝑎</a:t>
                </a:r>
                <a:r>
                  <a:rPr lang="en-US" altLang="ja-JP" sz="1200" i="0">
                    <a:latin typeface="Cambria Math" panose="02040503050406030204" pitchFamily="18" charset="0"/>
                  </a:rPr>
                  <a:t> sin⁡𝜃</a:t>
                </a:r>
                <a:r>
                  <a:rPr lang="en-US" altLang="ja-JP" sz="1200" b="0" i="0" smtClean="0">
                    <a:latin typeface="Cambria Math" panose="02040503050406030204" pitchFamily="18" charset="0"/>
                  </a:rPr>
                  <a:t>+𝑏 cos⁡𝜃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 a/A sin t + b/A cos</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rt</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(a^2 + b^2)</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あ、これ、</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a/A ^2</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 b</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^2 = 1</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を満たすってことは、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a/A = cos k,</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b</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 sin k</a:t>
                </a:r>
                <a:r>
                  <a:rPr lang="ja-JP" altLang="en-US" sz="1200" dirty="0" err="1" smtClean="0">
                    <a:latin typeface="メイリオ" panose="020B0604030504040204" pitchFamily="50" charset="-128"/>
                    <a:ea typeface="メイリオ" panose="020B0604030504040204" pitchFamily="50" charset="-128"/>
                    <a:cs typeface="メイリオ" panose="020B0604030504040204" pitchFamily="50" charset="-128"/>
                  </a:rPr>
                  <a:t>って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いう角度ｋがある。</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(sin t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cosk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 cos</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sin 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 sin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t+k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で良いじゃ</a:t>
                </a:r>
                <a:r>
                  <a:rPr lang="ja-JP" altLang="en-US" sz="1200" dirty="0" err="1" smtClean="0">
                    <a:latin typeface="メイリオ" panose="020B0604030504040204" pitchFamily="50" charset="-128"/>
                    <a:ea typeface="メイリオ" panose="020B0604030504040204" pitchFamily="50" charset="-128"/>
                    <a:cs typeface="メイリオ" panose="020B0604030504040204" pitchFamily="50" charset="-128"/>
                  </a:rPr>
                  <a:t>ん</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。見たいな感じで説明できる。後者は気合．</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14903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smtClean="0"/>
                  <a:t>T</a:t>
                </a:r>
                <a:r>
                  <a:rPr kumimoji="1" lang="ja-JP" altLang="en-US" dirty="0" smtClean="0"/>
                  <a:t>は周期、</a:t>
                </a:r>
                <a:endParaRPr kumimoji="1" lang="en-US" altLang="ja-JP" i="1" dirty="0" smtClean="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𝜔</m:t>
                        </m:r>
                      </m:e>
                      <m:sub>
                        <m:r>
                          <a:rPr lang="en-US" altLang="ja-JP" sz="1300" i="1">
                            <a:latin typeface="Cambria Math" panose="02040503050406030204" pitchFamily="18" charset="0"/>
                          </a:rPr>
                          <m:t>0</m:t>
                        </m:r>
                      </m:sub>
                    </m:sSub>
                  </m:oMath>
                </a14:m>
                <a:r>
                  <a:rPr kumimoji="1" lang="ja-JP" altLang="en-US" i="1" dirty="0" smtClean="0"/>
                  <a:t>は基本周波数、</a:t>
                </a:r>
                <a:endParaRPr kumimoji="1" lang="en-US" altLang="ja-JP" i="1" dirty="0" smtClean="0"/>
              </a:p>
              <a:p>
                <a:endParaRPr kumimoji="1" lang="en-US" altLang="ja-JP" dirty="0" smtClean="0"/>
              </a:p>
              <a:p>
                <a:r>
                  <a:rPr kumimoji="1" lang="ja-JP" altLang="en-US" dirty="0" smtClean="0"/>
                  <a:t>とても天下り的なんだけど、「フーリエ級数展開ができる」ことは納得済みで先に進む</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smtClean="0"/>
                  <a:t>T</a:t>
                </a:r>
                <a:r>
                  <a:rPr kumimoji="1" lang="ja-JP" altLang="en-US" dirty="0" smtClean="0"/>
                  <a:t>は周期、</a:t>
                </a:r>
                <a:endParaRPr kumimoji="1" lang="en-US" altLang="ja-JP" dirty="0" smtClean="0"/>
              </a:p>
              <a:p>
                <a:endParaRPr kumimoji="1" lang="en-US" altLang="ja-JP" dirty="0" smtClean="0"/>
              </a:p>
              <a:p>
                <a:r>
                  <a:rPr lang="en-US" altLang="ja-JP" sz="1200" i="0">
                    <a:latin typeface="Cambria Math" panose="02040503050406030204" pitchFamily="18" charset="0"/>
                  </a:rPr>
                  <a:t>𝜔</a:t>
                </a:r>
                <a:r>
                  <a:rPr lang="en-US" altLang="ja-JP" sz="1200" i="0" smtClean="0">
                    <a:latin typeface="Cambria Math" panose="02040503050406030204" pitchFamily="18" charset="0"/>
                  </a:rPr>
                  <a:t>_</a:t>
                </a:r>
                <a:r>
                  <a:rPr lang="en-US" altLang="ja-JP" sz="1200" i="0">
                    <a:latin typeface="Cambria Math" panose="02040503050406030204" pitchFamily="18" charset="0"/>
                  </a:rPr>
                  <a:t>0</a:t>
                </a:r>
                <a:r>
                  <a:rPr kumimoji="1" lang="ja-JP" altLang="en-US" dirty="0" smtClean="0"/>
                  <a:t>は基本周波数</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3294451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先と比べてマイナス部分が生まれている．</a:t>
            </a:r>
            <a:endParaRPr kumimoji="1" lang="en-US" altLang="ja-JP" dirty="0" smtClean="0"/>
          </a:p>
          <a:p>
            <a:r>
              <a:rPr kumimoji="1" lang="ja-JP" altLang="en-US" dirty="0" smtClean="0"/>
              <a:t>複素数でない表現では何でマイナス部分の項はいないんだっけ？</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226761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1409708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𝑓</m:t>
                        </m:r>
                      </m:e>
                      <m:sub>
                        <m:r>
                          <a:rPr lang="en-US" altLang="ja-JP" sz="1300" i="1">
                            <a:latin typeface="Cambria Math"/>
                          </a:rPr>
                          <m:t>𝑙</m:t>
                        </m:r>
                      </m:sub>
                    </m:sSub>
                    <m:d>
                      <m:dPr>
                        <m:ctrlPr>
                          <a:rPr lang="en-US" altLang="ja-JP" sz="1300" i="1">
                            <a:latin typeface="Cambria Math" panose="02040503050406030204" pitchFamily="18" charset="0"/>
                          </a:rPr>
                        </m:ctrlPr>
                      </m:dPr>
                      <m:e>
                        <m:r>
                          <a:rPr lang="en-US" altLang="ja-JP" sz="1300" i="1">
                            <a:latin typeface="Cambria Math"/>
                          </a:rPr>
                          <m:t>𝑙</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を、複素数列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d>
                      <m:dPr>
                        <m:ctrlPr>
                          <a:rPr lang="en-US" altLang="ja-JP" sz="1300" i="1">
                            <a:latin typeface="Cambria Math" panose="02040503050406030204" pitchFamily="18" charset="0"/>
                          </a:rPr>
                        </m:ctrlPr>
                      </m:dPr>
                      <m:e>
                        <m:r>
                          <a:rPr lang="en-US" altLang="ja-JP" sz="1300" i="1">
                            <a:latin typeface="Cambria Math" panose="02040503050406030204" pitchFamily="18" charset="0"/>
                          </a:rPr>
                          <m:t>𝑘</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に変換する</a:t>
                </a:r>
                <a:r>
                  <a:rPr lang="ja-JP" altLang="en-US" sz="1100" dirty="0"/>
                  <a:t>（</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𝑓</m:t>
                        </m:r>
                      </m:e>
                      <m:sub>
                        <m:r>
                          <a:rPr lang="en-US" altLang="ja-JP" sz="1100" i="1">
                            <a:latin typeface="Cambria Math"/>
                          </a:rPr>
                          <m:t>𝑙</m:t>
                        </m:r>
                      </m:sub>
                    </m:sSub>
                  </m:oMath>
                </a14:m>
                <a:r>
                  <a:rPr lang="ja-JP" altLang="en-US" sz="1100" dirty="0"/>
                  <a:t>は実数列のことが多い）</a:t>
                </a:r>
                <a:r>
                  <a:rPr lang="en-US" altLang="ja-JP" sz="1100" dirty="0"/>
                  <a:t> </a:t>
                </a:r>
                <a:endParaRPr lang="en-US" altLang="ja-JP" sz="1300" dirty="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oMath>
                </a14:m>
                <a:r>
                  <a:rPr lang="ja-JP" altLang="en-US" sz="1300" dirty="0"/>
                  <a:t>は，</a:t>
                </a:r>
                <a:r>
                  <a:rPr lang="en-US" altLang="ja-JP" sz="1300" dirty="0"/>
                  <a:t>k</a:t>
                </a:r>
                <a:r>
                  <a:rPr lang="ja-JP" altLang="en-US" sz="1300" dirty="0"/>
                  <a:t>番目の正弦波</a:t>
                </a:r>
                <a14:m>
                  <m:oMath xmlns:m="http://schemas.openxmlformats.org/officeDocument/2006/math">
                    <m:sSup>
                      <m:sSupPr>
                        <m:ctrlPr>
                          <a:rPr lang="en-US" altLang="ja-JP" sz="1300" i="1">
                            <a:latin typeface="Cambria Math" panose="02040503050406030204" pitchFamily="18" charset="0"/>
                          </a:rPr>
                        </m:ctrlPr>
                      </m:sSupPr>
                      <m:e>
                        <m:r>
                          <a:rPr lang="en-US" altLang="ja-JP" sz="1300" i="1">
                            <a:latin typeface="Cambria Math"/>
                          </a:rPr>
                          <m:t>𝑒</m:t>
                        </m:r>
                      </m:e>
                      <m:sup>
                        <m:f>
                          <m:fPr>
                            <m:ctrlPr>
                              <a:rPr lang="en-US" altLang="ja-JP" sz="1300" i="1">
                                <a:latin typeface="Cambria Math" panose="02040503050406030204" pitchFamily="18" charset="0"/>
                              </a:rPr>
                            </m:ctrlPr>
                          </m:fPr>
                          <m:num>
                            <m:r>
                              <a:rPr lang="en-US" altLang="ja-JP" sz="1300" i="1">
                                <a:latin typeface="Cambria Math"/>
                              </a:rPr>
                              <m:t>𝑖</m:t>
                            </m:r>
                            <m:r>
                              <a:rPr lang="en-US" altLang="ja-JP" sz="1300" i="1">
                                <a:latin typeface="Cambria Math"/>
                              </a:rPr>
                              <m:t>2</m:t>
                            </m:r>
                            <m:r>
                              <a:rPr lang="en-US" altLang="ja-JP" sz="1300" i="1">
                                <a:latin typeface="Cambria Math"/>
                              </a:rPr>
                              <m:t>𝜋</m:t>
                            </m:r>
                          </m:num>
                          <m:den>
                            <m:r>
                              <a:rPr lang="en-US" altLang="ja-JP" sz="1300" i="1">
                                <a:latin typeface="Cambria Math"/>
                              </a:rPr>
                              <m:t>𝑁</m:t>
                            </m:r>
                          </m:den>
                        </m:f>
                        <m:r>
                          <a:rPr lang="en-US" altLang="ja-JP" sz="1300" i="1">
                            <a:latin typeface="Cambria Math"/>
                          </a:rPr>
                          <m:t>𝑘𝑙</m:t>
                        </m:r>
                      </m:sup>
                    </m:sSup>
                  </m:oMath>
                </a14:m>
                <a:r>
                  <a:rPr lang="ja-JP" altLang="en-US" sz="1300" dirty="0"/>
                  <a:t>の，大きさと偏角を表す</a:t>
                </a:r>
                <a:endParaRPr lang="en-US" altLang="ja-JP" sz="1300" dirty="0"/>
              </a:p>
              <a:p>
                <a:endParaRPr lang="en-US" altLang="ja-JP" sz="1300" dirty="0"/>
              </a:p>
              <a:p>
                <a:r>
                  <a:rPr lang="ja-JP" altLang="en-US" sz="1300" dirty="0"/>
                  <a:t>半分より右に行くと逆に低周波になる </a:t>
                </a:r>
                <a:r>
                  <a:rPr lang="en-US" altLang="ja-JP" sz="1300" dirty="0">
                    <a:sym typeface="Wingdings" panose="05000000000000000000" pitchFamily="2" charset="2"/>
                  </a:rPr>
                  <a:t></a:t>
                </a:r>
              </a:p>
              <a:p>
                <a:r>
                  <a:rPr lang="en-US" altLang="ja-JP" sz="1300" dirty="0">
                    <a:sym typeface="Wingdings" panose="05000000000000000000" pitchFamily="2" charset="2"/>
                  </a:rPr>
                  <a:t>『</a:t>
                </a:r>
                <a:r>
                  <a:rPr lang="ja-JP" altLang="en-US" sz="1300" dirty="0">
                    <a:sym typeface="Wingdings" panose="05000000000000000000" pitchFamily="2" charset="2"/>
                  </a:rPr>
                  <a:t>一回あたり動く角度が大きくなると，それは小さい角度で逆方向に回っていると思えるから</a:t>
                </a:r>
                <a:r>
                  <a:rPr lang="en-US" altLang="ja-JP" sz="1300" dirty="0">
                    <a:sym typeface="Wingdings" panose="05000000000000000000" pitchFamily="2" charset="2"/>
                  </a:rPr>
                  <a:t>』</a:t>
                </a:r>
              </a:p>
              <a:p>
                <a:r>
                  <a:rPr lang="ja-JP" altLang="en-US" sz="1300" dirty="0">
                    <a:sym typeface="Wingdings" panose="05000000000000000000" pitchFamily="2" charset="2"/>
                  </a:rPr>
                  <a:t>という説明が分かりやすいかも</a:t>
                </a:r>
                <a:endParaRPr lang="en-US" altLang="ja-JP" sz="1300" dirty="0">
                  <a:sym typeface="Wingdings" panose="05000000000000000000" pitchFamily="2" charset="2"/>
                </a:endParaRPr>
              </a:p>
              <a:p>
                <a:endParaRPr lang="en-US" altLang="ja-JP" sz="1300" dirty="0">
                  <a:sym typeface="Wingdings" panose="05000000000000000000" pitchFamily="2" charset="2"/>
                </a:endParaRPr>
              </a:p>
              <a:p>
                <a:endParaRPr lang="ja-JP" altLang="en-US"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3946112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𝑓</m:t>
                        </m:r>
                      </m:e>
                      <m:sub>
                        <m:r>
                          <a:rPr lang="en-US" altLang="ja-JP" sz="1300" i="1">
                            <a:latin typeface="Cambria Math"/>
                          </a:rPr>
                          <m:t>𝑙</m:t>
                        </m:r>
                      </m:sub>
                    </m:sSub>
                    <m:d>
                      <m:dPr>
                        <m:ctrlPr>
                          <a:rPr lang="en-US" altLang="ja-JP" sz="1300" i="1">
                            <a:latin typeface="Cambria Math" panose="02040503050406030204" pitchFamily="18" charset="0"/>
                          </a:rPr>
                        </m:ctrlPr>
                      </m:dPr>
                      <m:e>
                        <m:r>
                          <a:rPr lang="en-US" altLang="ja-JP" sz="1300" i="1">
                            <a:latin typeface="Cambria Math"/>
                          </a:rPr>
                          <m:t>𝑙</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を、複素数列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d>
                      <m:dPr>
                        <m:ctrlPr>
                          <a:rPr lang="en-US" altLang="ja-JP" sz="1300" i="1">
                            <a:latin typeface="Cambria Math" panose="02040503050406030204" pitchFamily="18" charset="0"/>
                          </a:rPr>
                        </m:ctrlPr>
                      </m:dPr>
                      <m:e>
                        <m:r>
                          <a:rPr lang="en-US" altLang="ja-JP" sz="1300" i="1">
                            <a:latin typeface="Cambria Math" panose="02040503050406030204" pitchFamily="18" charset="0"/>
                          </a:rPr>
                          <m:t>𝑘</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に変換する</a:t>
                </a:r>
                <a:r>
                  <a:rPr lang="ja-JP" altLang="en-US" sz="1100" dirty="0"/>
                  <a:t>（</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𝑓</m:t>
                        </m:r>
                      </m:e>
                      <m:sub>
                        <m:r>
                          <a:rPr lang="en-US" altLang="ja-JP" sz="1100" i="1">
                            <a:latin typeface="Cambria Math"/>
                          </a:rPr>
                          <m:t>𝑙</m:t>
                        </m:r>
                      </m:sub>
                    </m:sSub>
                  </m:oMath>
                </a14:m>
                <a:r>
                  <a:rPr lang="ja-JP" altLang="en-US" sz="1100" dirty="0"/>
                  <a:t>は実数列のことが多い）</a:t>
                </a:r>
                <a:r>
                  <a:rPr lang="en-US" altLang="ja-JP" sz="1100" dirty="0"/>
                  <a:t> </a:t>
                </a:r>
                <a:endParaRPr lang="en-US" altLang="ja-JP" sz="1300" dirty="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oMath>
                </a14:m>
                <a:r>
                  <a:rPr lang="ja-JP" altLang="en-US" sz="1300" dirty="0"/>
                  <a:t>は，</a:t>
                </a:r>
                <a:r>
                  <a:rPr lang="en-US" altLang="ja-JP" sz="1300" dirty="0"/>
                  <a:t>k</a:t>
                </a:r>
                <a:r>
                  <a:rPr lang="ja-JP" altLang="en-US" sz="1300" dirty="0"/>
                  <a:t>番目の正弦波</a:t>
                </a:r>
                <a14:m>
                  <m:oMath xmlns:m="http://schemas.openxmlformats.org/officeDocument/2006/math">
                    <m:sSup>
                      <m:sSupPr>
                        <m:ctrlPr>
                          <a:rPr lang="en-US" altLang="ja-JP" sz="1300" i="1">
                            <a:latin typeface="Cambria Math" panose="02040503050406030204" pitchFamily="18" charset="0"/>
                          </a:rPr>
                        </m:ctrlPr>
                      </m:sSupPr>
                      <m:e>
                        <m:r>
                          <a:rPr lang="en-US" altLang="ja-JP" sz="1300" i="1">
                            <a:latin typeface="Cambria Math"/>
                          </a:rPr>
                          <m:t>𝑒</m:t>
                        </m:r>
                      </m:e>
                      <m:sup>
                        <m:f>
                          <m:fPr>
                            <m:ctrlPr>
                              <a:rPr lang="en-US" altLang="ja-JP" sz="1300" i="1">
                                <a:latin typeface="Cambria Math" panose="02040503050406030204" pitchFamily="18" charset="0"/>
                              </a:rPr>
                            </m:ctrlPr>
                          </m:fPr>
                          <m:num>
                            <m:r>
                              <a:rPr lang="en-US" altLang="ja-JP" sz="1300" i="1">
                                <a:latin typeface="Cambria Math"/>
                              </a:rPr>
                              <m:t>𝑖</m:t>
                            </m:r>
                            <m:r>
                              <a:rPr lang="en-US" altLang="ja-JP" sz="1300" i="1">
                                <a:latin typeface="Cambria Math"/>
                              </a:rPr>
                              <m:t>2</m:t>
                            </m:r>
                            <m:r>
                              <a:rPr lang="en-US" altLang="ja-JP" sz="1300" i="1">
                                <a:latin typeface="Cambria Math"/>
                              </a:rPr>
                              <m:t>𝜋</m:t>
                            </m:r>
                          </m:num>
                          <m:den>
                            <m:r>
                              <a:rPr lang="en-US" altLang="ja-JP" sz="1300" i="1">
                                <a:latin typeface="Cambria Math"/>
                              </a:rPr>
                              <m:t>𝑁</m:t>
                            </m:r>
                          </m:den>
                        </m:f>
                        <m:r>
                          <a:rPr lang="en-US" altLang="ja-JP" sz="1300" i="1">
                            <a:latin typeface="Cambria Math"/>
                          </a:rPr>
                          <m:t>𝑘𝑙</m:t>
                        </m:r>
                      </m:sup>
                    </m:sSup>
                  </m:oMath>
                </a14:m>
                <a:r>
                  <a:rPr lang="ja-JP" altLang="en-US" sz="1300" dirty="0"/>
                  <a:t>の，大きさと偏角を表す</a:t>
                </a:r>
                <a:endParaRPr lang="en-US" altLang="ja-JP" sz="1300" dirty="0"/>
              </a:p>
              <a:p>
                <a:endParaRPr lang="en-US" altLang="ja-JP" sz="1300" dirty="0"/>
              </a:p>
              <a:p>
                <a:r>
                  <a:rPr lang="ja-JP" altLang="en-US" sz="1300" dirty="0"/>
                  <a:t>半分より右に行くと逆に低周波になる </a:t>
                </a:r>
                <a:r>
                  <a:rPr lang="en-US" altLang="ja-JP" sz="1300" dirty="0">
                    <a:sym typeface="Wingdings" panose="05000000000000000000" pitchFamily="2" charset="2"/>
                  </a:rPr>
                  <a:t></a:t>
                </a:r>
              </a:p>
              <a:p>
                <a:r>
                  <a:rPr lang="en-US" altLang="ja-JP" sz="1300" dirty="0">
                    <a:sym typeface="Wingdings" panose="05000000000000000000" pitchFamily="2" charset="2"/>
                  </a:rPr>
                  <a:t>『</a:t>
                </a:r>
                <a:r>
                  <a:rPr lang="ja-JP" altLang="en-US" sz="1300" dirty="0">
                    <a:sym typeface="Wingdings" panose="05000000000000000000" pitchFamily="2" charset="2"/>
                  </a:rPr>
                  <a:t>一回あたり動く角度が大きくなると，それは小さい角度で逆方向に回っていると思えるから</a:t>
                </a:r>
                <a:r>
                  <a:rPr lang="en-US" altLang="ja-JP" sz="1300" dirty="0">
                    <a:sym typeface="Wingdings" panose="05000000000000000000" pitchFamily="2" charset="2"/>
                  </a:rPr>
                  <a:t>』</a:t>
                </a:r>
              </a:p>
              <a:p>
                <a:r>
                  <a:rPr lang="ja-JP" altLang="en-US" sz="1300" dirty="0">
                    <a:sym typeface="Wingdings" panose="05000000000000000000" pitchFamily="2" charset="2"/>
                  </a:rPr>
                  <a:t>という説明が分かりやすいかも</a:t>
                </a:r>
                <a:endParaRPr lang="en-US" altLang="ja-JP" sz="1300" dirty="0">
                  <a:sym typeface="Wingdings" panose="05000000000000000000" pitchFamily="2" charset="2"/>
                </a:endParaRPr>
              </a:p>
              <a:p>
                <a:endParaRPr lang="en-US" altLang="ja-JP" sz="1300" dirty="0">
                  <a:sym typeface="Wingdings" panose="05000000000000000000" pitchFamily="2" charset="2"/>
                </a:endParaRPr>
              </a:p>
              <a:p>
                <a:endParaRPr lang="ja-JP" altLang="en-US"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234912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2413324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478">
              <a:defRPr/>
            </a:pPr>
            <a:r>
              <a:rPr lang="en-US" altLang="ja-JP" sz="1300" dirty="0"/>
              <a:t>K=16</a:t>
            </a:r>
            <a:r>
              <a:rPr lang="ja-JP" altLang="en-US" sz="1300" dirty="0"/>
              <a:t>だと位相は、 </a:t>
            </a:r>
            <a:r>
              <a:rPr lang="en-US" altLang="ja-JP" sz="1300" dirty="0"/>
              <a:t>2πy16/32 = πy </a:t>
            </a:r>
          </a:p>
          <a:p>
            <a:pPr defTabSz="990478">
              <a:defRPr/>
            </a:pPr>
            <a:r>
              <a:rPr lang="en-US" altLang="ja-JP" sz="1300" dirty="0"/>
              <a:t>Sin(πx) </a:t>
            </a:r>
            <a:r>
              <a:rPr lang="ja-JP" altLang="en-US" sz="1300" dirty="0"/>
              <a:t>は、</a:t>
            </a:r>
            <a:r>
              <a:rPr lang="en-US" altLang="ja-JP" sz="1300" dirty="0"/>
              <a:t>x</a:t>
            </a:r>
            <a:r>
              <a:rPr lang="ja-JP" altLang="en-US" sz="1300" dirty="0"/>
              <a:t>が</a:t>
            </a:r>
            <a:r>
              <a:rPr lang="en-US" altLang="ja-JP" sz="1300" dirty="0"/>
              <a:t>0,1,2,3,4,5…31</a:t>
            </a:r>
            <a:r>
              <a:rPr lang="ja-JP" altLang="en-US" sz="1300" dirty="0"/>
              <a:t>と動くとき、</a:t>
            </a:r>
            <a:r>
              <a:rPr lang="en-US" altLang="ja-JP" sz="1300" dirty="0"/>
              <a:t>16</a:t>
            </a:r>
            <a:r>
              <a:rPr lang="ja-JP" altLang="en-US" sz="1300" dirty="0"/>
              <a:t>回回転する、</a:t>
            </a:r>
            <a:endParaRPr lang="en-US" altLang="ja-JP" sz="1300" dirty="0"/>
          </a:p>
          <a:p>
            <a:pPr defTabSz="990478">
              <a:defRPr/>
            </a:pPr>
            <a:r>
              <a:rPr lang="ja-JP" altLang="en-US" sz="1300" dirty="0"/>
              <a:t>ただ、毎回 </a:t>
            </a:r>
            <a:r>
              <a:rPr lang="en-US" altLang="ja-JP" sz="1300" dirty="0"/>
              <a:t>sin xπ = 0</a:t>
            </a:r>
            <a:r>
              <a:rPr lang="ja-JP" altLang="en-US" sz="1300" dirty="0"/>
              <a:t>になるので波がちょうど見えなくなる</a:t>
            </a:r>
            <a:endParaRPr lang="en-US" altLang="ja-JP" sz="1300" dirty="0"/>
          </a:p>
          <a:p>
            <a:pPr defTabSz="990478">
              <a:defRPr/>
            </a:pPr>
            <a:r>
              <a:rPr lang="ja-JP" altLang="en-US" sz="1300" dirty="0"/>
              <a:t>でも</a:t>
            </a:r>
            <a:r>
              <a:rPr lang="en-US" altLang="ja-JP" sz="1300" dirty="0"/>
              <a:t>y = 1</a:t>
            </a:r>
            <a:r>
              <a:rPr lang="ja-JP" altLang="en-US" sz="1300" dirty="0"/>
              <a:t>などと</a:t>
            </a:r>
            <a:r>
              <a:rPr lang="en-US" altLang="ja-JP" sz="1300" dirty="0"/>
              <a:t>y</a:t>
            </a:r>
            <a:r>
              <a:rPr lang="ja-JP" altLang="en-US" sz="1300" dirty="0"/>
              <a:t>方向に少しでも波ができるとこの高周波が見える．</a:t>
            </a:r>
            <a:endParaRPr lang="en-US" altLang="ja-JP" sz="1300" dirty="0"/>
          </a:p>
          <a:p>
            <a:pPr defTabSz="990478">
              <a:defRPr/>
            </a:pPr>
            <a:endParaRPr lang="en-US" altLang="ja-JP" sz="13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3080001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478">
              <a:defRPr/>
            </a:pPr>
            <a:r>
              <a:rPr lang="ja-JP" altLang="en-US" sz="1300" dirty="0"/>
              <a:t>変換結果は周期を持つ数列なのでこのような移動ができる</a:t>
            </a:r>
            <a:endParaRPr lang="en-US" altLang="ja-JP" sz="13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230926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図は</a:t>
            </a:r>
            <a:r>
              <a:rPr kumimoji="1" lang="en-US" altLang="ja-JP" dirty="0" smtClean="0"/>
              <a:t>log(</a:t>
            </a:r>
            <a:r>
              <a:rPr kumimoji="1" lang="ja-JP" altLang="en-US" dirty="0" smtClean="0"/>
              <a:t>パワースペクトル</a:t>
            </a:r>
            <a:r>
              <a:rPr kumimoji="1" lang="en-US" altLang="ja-JP" dirty="0" smtClean="0"/>
              <a:t>)</a:t>
            </a:r>
            <a:r>
              <a:rPr kumimoji="1" lang="ja-JP" altLang="en-US" dirty="0" smtClean="0"/>
              <a:t>の図なので原点が縦軸原点はー∞。</a:t>
            </a:r>
            <a:endParaRPr kumimoji="1" lang="en-US" altLang="ja-JP" dirty="0" smtClean="0"/>
          </a:p>
          <a:p>
            <a:r>
              <a:rPr kumimoji="1" lang="ja-JP" altLang="en-US" dirty="0" smtClean="0"/>
              <a:t>分かりやすさ優先でそのまま利用する？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3586434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100" i="1" dirty="0">
                    <a:latin typeface="Cambria Math" panose="02040503050406030204" pitchFamily="18" charset="0"/>
                  </a:rPr>
                  <a:t>つまり関数を周波数の異なる</a:t>
                </a:r>
                <a:r>
                  <a:rPr lang="en-US" altLang="ja-JP" sz="1100" i="1" dirty="0">
                    <a:latin typeface="Cambria Math" panose="02040503050406030204" pitchFamily="18" charset="0"/>
                  </a:rPr>
                  <a:t>sin </a:t>
                </a:r>
                <a:r>
                  <a:rPr lang="ja-JP" altLang="en-US" sz="1100" i="1" dirty="0">
                    <a:latin typeface="Cambria Math" panose="02040503050406030204" pitchFamily="18" charset="0"/>
                  </a:rPr>
                  <a:t>と </a:t>
                </a:r>
                <a:r>
                  <a:rPr lang="en-US" altLang="ja-JP" sz="1100" i="1" dirty="0">
                    <a:latin typeface="Cambria Math" panose="02040503050406030204" pitchFamily="18" charset="0"/>
                  </a:rPr>
                  <a:t>cos</a:t>
                </a:r>
                <a:r>
                  <a:rPr lang="ja-JP" altLang="en-US" sz="1100" i="1" dirty="0">
                    <a:latin typeface="Cambria Math" panose="02040503050406030204" pitchFamily="18" charset="0"/>
                  </a:rPr>
                  <a:t>の和で表現するよ、ってこと</a:t>
                </a:r>
                <a:endParaRPr lang="pt-BR" altLang="ja-JP" sz="11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sz="1100" i="1">
                              <a:latin typeface="Cambria Math" panose="02040503050406030204" pitchFamily="18" charset="0"/>
                            </a:rPr>
                          </m:ctrlPr>
                        </m:sSubPr>
                        <m:e>
                          <m:r>
                            <a:rPr lang="pt-BR" altLang="ja-JP" sz="1100" i="1">
                              <a:latin typeface="Cambria Math" panose="02040503050406030204" pitchFamily="18" charset="0"/>
                            </a:rPr>
                            <m:t>𝑎</m:t>
                          </m:r>
                        </m:e>
                        <m:sub>
                          <m:r>
                            <a:rPr lang="en-US" altLang="ja-JP" sz="1100" i="1">
                              <a:latin typeface="Cambria Math" panose="02040503050406030204" pitchFamily="18" charset="0"/>
                            </a:rPr>
                            <m:t>1</m:t>
                          </m:r>
                        </m:sub>
                      </m:sSub>
                      <m:func>
                        <m:funcPr>
                          <m:ctrlPr>
                            <a:rPr lang="pt-BR" altLang="ja-JP" sz="1100" i="1">
                              <a:latin typeface="Cambria Math" panose="02040503050406030204" pitchFamily="18" charset="0"/>
                            </a:rPr>
                          </m:ctrlPr>
                        </m:funcPr>
                        <m:fName>
                          <m:r>
                            <m:rPr>
                              <m:sty m:val="p"/>
                            </m:rPr>
                            <a:rPr lang="pt-BR" altLang="ja-JP" sz="1100">
                              <a:latin typeface="Cambria Math" panose="02040503050406030204" pitchFamily="18" charset="0"/>
                            </a:rPr>
                            <m:t>cos</m:t>
                          </m:r>
                        </m:fName>
                        <m:e>
                          <m:r>
                            <a:rPr lang="en-US" altLang="ja-JP" sz="1100" i="1">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sz="1100"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56</a:t>
            </a:fld>
            <a:endParaRPr kumimoji="1" lang="ja-JP" altLang="en-US"/>
          </a:p>
        </p:txBody>
      </p:sp>
    </p:spTree>
    <p:extLst>
      <p:ext uri="{BB962C8B-B14F-4D97-AF65-F5344CB8AC3E}">
        <p14:creationId xmlns:p14="http://schemas.microsoft.com/office/powerpoint/2010/main" val="3725188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このかたちをよく見ると，</a:t>
            </a:r>
            <a:endParaRPr kumimoji="1" lang="en-US" altLang="ja-JP" dirty="0" smtClean="0"/>
          </a:p>
          <a:p>
            <a:r>
              <a:rPr kumimoji="1" lang="en-US" altLang="ja-JP" dirty="0" smtClean="0"/>
              <a:t>f(t)</a:t>
            </a:r>
            <a:r>
              <a:rPr kumimoji="1" lang="ja-JP" altLang="en-US" dirty="0" smtClean="0"/>
              <a:t>を </a:t>
            </a:r>
            <a:r>
              <a:rPr kumimoji="1" lang="en-US" altLang="ja-JP" dirty="0" smtClean="0"/>
              <a:t>a</a:t>
            </a:r>
            <a:r>
              <a:rPr kumimoji="1" lang="ja-JP" altLang="en-US" dirty="0" smtClean="0"/>
              <a:t>倍すると</a:t>
            </a:r>
            <a:endParaRPr kumimoji="1" lang="en-US" altLang="ja-JP" dirty="0" smtClean="0"/>
          </a:p>
          <a:p>
            <a:r>
              <a:rPr kumimoji="1" lang="en-US" altLang="ja-JP" dirty="0" smtClean="0"/>
              <a:t>F(ω)</a:t>
            </a:r>
            <a:r>
              <a:rPr kumimoji="1" lang="ja-JP" altLang="en-US" dirty="0" smtClean="0"/>
              <a:t>も </a:t>
            </a:r>
            <a:r>
              <a:rPr kumimoji="1" lang="en-US" altLang="ja-JP" dirty="0" smtClean="0"/>
              <a:t>a</a:t>
            </a:r>
            <a:r>
              <a:rPr kumimoji="1" lang="ja-JP" altLang="en-US" dirty="0" smtClean="0"/>
              <a:t>倍される</a:t>
            </a:r>
            <a:endParaRPr kumimoji="1" lang="en-US" altLang="ja-JP" dirty="0" smtClean="0"/>
          </a:p>
          <a:p>
            <a:r>
              <a:rPr kumimoji="1" lang="ja-JP" altLang="en-US" dirty="0" smtClean="0"/>
              <a:t>形になっている</a:t>
            </a:r>
            <a:endParaRPr kumimoji="1" lang="en-US" altLang="ja-JP" dirty="0" smtClean="0"/>
          </a:p>
          <a:p>
            <a:endParaRPr kumimoji="1" lang="en-US" altLang="ja-JP" dirty="0" smtClean="0"/>
          </a:p>
          <a:p>
            <a:r>
              <a:rPr kumimoji="1" lang="en-US" altLang="ja-JP" dirty="0" smtClean="0"/>
              <a:t>f(t)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af</a:t>
            </a:r>
            <a:r>
              <a:rPr kumimoji="1" lang="en-US" altLang="ja-JP" dirty="0" smtClean="0">
                <a:sym typeface="Wingdings" panose="05000000000000000000" pitchFamily="2" charset="2"/>
              </a:rPr>
              <a:t>(t)</a:t>
            </a:r>
          </a:p>
          <a:p>
            <a:r>
              <a:rPr kumimoji="1" lang="ja-JP" altLang="en-US" dirty="0" smtClean="0">
                <a:sym typeface="Wingdings" panose="05000000000000000000" pitchFamily="2" charset="2"/>
              </a:rPr>
              <a:t>とすると</a:t>
            </a:r>
            <a:endParaRPr kumimoji="1" lang="en-US" altLang="ja-JP" dirty="0" smtClean="0">
              <a:sym typeface="Wingdings" panose="05000000000000000000" pitchFamily="2" charset="2"/>
            </a:endParaRPr>
          </a:p>
          <a:p>
            <a:r>
              <a:rPr kumimoji="1" lang="en-US" altLang="ja-JP" dirty="0" smtClean="0"/>
              <a:t>F(ω)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a:t>
            </a:r>
            <a:r>
              <a:rPr kumimoji="1" lang="en-US" altLang="ja-JP" dirty="0" err="1" smtClean="0"/>
              <a:t>F</a:t>
            </a:r>
            <a:r>
              <a:rPr kumimoji="1" lang="en-US" altLang="ja-JP" dirty="0" smtClean="0"/>
              <a:t>(ω)</a:t>
            </a:r>
          </a:p>
          <a:p>
            <a:endParaRPr kumimoji="1" lang="en-US" altLang="ja-JP" dirty="0" smtClean="0"/>
          </a:p>
          <a:p>
            <a:r>
              <a:rPr kumimoji="1" lang="ja-JP" altLang="en-US" dirty="0" smtClean="0"/>
              <a:t>逆フーリエ変換のみに　</a:t>
            </a:r>
            <a:r>
              <a:rPr kumimoji="1" lang="en-US" altLang="ja-JP" dirty="0" smtClean="0"/>
              <a:t>½π</a:t>
            </a:r>
            <a:r>
              <a:rPr kumimoji="1" lang="ja-JP" altLang="en-US" dirty="0" smtClean="0"/>
              <a:t>があるのが気持ち悪い人は違う定義を行っている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57</a:t>
            </a:fld>
            <a:endParaRPr kumimoji="1" lang="ja-JP" altLang="en-US"/>
          </a:p>
        </p:txBody>
      </p:sp>
    </p:spTree>
    <p:extLst>
      <p:ext uri="{BB962C8B-B14F-4D97-AF65-F5344CB8AC3E}">
        <p14:creationId xmlns:p14="http://schemas.microsoft.com/office/powerpoint/2010/main" val="1437258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このかたちをよく見ると，</a:t>
            </a:r>
            <a:endParaRPr kumimoji="1" lang="en-US" altLang="ja-JP" dirty="0" smtClean="0"/>
          </a:p>
          <a:p>
            <a:r>
              <a:rPr kumimoji="1" lang="en-US" altLang="ja-JP" dirty="0" smtClean="0"/>
              <a:t>f(t)</a:t>
            </a:r>
            <a:r>
              <a:rPr kumimoji="1" lang="ja-JP" altLang="en-US" dirty="0" smtClean="0"/>
              <a:t>を </a:t>
            </a:r>
            <a:r>
              <a:rPr kumimoji="1" lang="en-US" altLang="ja-JP" dirty="0" smtClean="0"/>
              <a:t>a</a:t>
            </a:r>
            <a:r>
              <a:rPr kumimoji="1" lang="ja-JP" altLang="en-US" dirty="0" smtClean="0"/>
              <a:t>倍すると</a:t>
            </a:r>
            <a:endParaRPr kumimoji="1" lang="en-US" altLang="ja-JP" dirty="0" smtClean="0"/>
          </a:p>
          <a:p>
            <a:r>
              <a:rPr kumimoji="1" lang="en-US" altLang="ja-JP" dirty="0" smtClean="0"/>
              <a:t>F(ω)</a:t>
            </a:r>
            <a:r>
              <a:rPr kumimoji="1" lang="ja-JP" altLang="en-US" dirty="0" smtClean="0"/>
              <a:t>も </a:t>
            </a:r>
            <a:r>
              <a:rPr kumimoji="1" lang="en-US" altLang="ja-JP" dirty="0" smtClean="0"/>
              <a:t>a</a:t>
            </a:r>
            <a:r>
              <a:rPr kumimoji="1" lang="ja-JP" altLang="en-US" dirty="0" smtClean="0"/>
              <a:t>倍される</a:t>
            </a:r>
            <a:endParaRPr kumimoji="1" lang="en-US" altLang="ja-JP" dirty="0" smtClean="0"/>
          </a:p>
          <a:p>
            <a:r>
              <a:rPr kumimoji="1" lang="ja-JP" altLang="en-US" dirty="0" smtClean="0"/>
              <a:t>形になっている</a:t>
            </a:r>
            <a:endParaRPr kumimoji="1" lang="en-US" altLang="ja-JP" dirty="0" smtClean="0"/>
          </a:p>
          <a:p>
            <a:endParaRPr kumimoji="1" lang="en-US" altLang="ja-JP" dirty="0" smtClean="0"/>
          </a:p>
          <a:p>
            <a:r>
              <a:rPr kumimoji="1" lang="en-US" altLang="ja-JP" dirty="0" smtClean="0"/>
              <a:t>f(t)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af</a:t>
            </a:r>
            <a:r>
              <a:rPr kumimoji="1" lang="en-US" altLang="ja-JP" dirty="0" smtClean="0">
                <a:sym typeface="Wingdings" panose="05000000000000000000" pitchFamily="2" charset="2"/>
              </a:rPr>
              <a:t>(t)</a:t>
            </a:r>
          </a:p>
          <a:p>
            <a:r>
              <a:rPr kumimoji="1" lang="ja-JP" altLang="en-US" dirty="0" smtClean="0">
                <a:sym typeface="Wingdings" panose="05000000000000000000" pitchFamily="2" charset="2"/>
              </a:rPr>
              <a:t>とすると</a:t>
            </a:r>
            <a:endParaRPr kumimoji="1" lang="en-US" altLang="ja-JP" dirty="0" smtClean="0">
              <a:sym typeface="Wingdings" panose="05000000000000000000" pitchFamily="2" charset="2"/>
            </a:endParaRPr>
          </a:p>
          <a:p>
            <a:r>
              <a:rPr kumimoji="1" lang="en-US" altLang="ja-JP" dirty="0" smtClean="0"/>
              <a:t>F(ω)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a:t>
            </a:r>
            <a:r>
              <a:rPr kumimoji="1" lang="en-US" altLang="ja-JP" dirty="0" err="1" smtClean="0"/>
              <a:t>F</a:t>
            </a:r>
            <a:r>
              <a:rPr kumimoji="1" lang="en-US" altLang="ja-JP" dirty="0" smtClean="0"/>
              <a:t>(ω)</a:t>
            </a:r>
          </a:p>
          <a:p>
            <a:endParaRPr kumimoji="1" lang="en-US" altLang="ja-JP" dirty="0" smtClean="0"/>
          </a:p>
          <a:p>
            <a:r>
              <a:rPr kumimoji="1" lang="ja-JP" altLang="en-US" dirty="0" smtClean="0"/>
              <a:t>逆フーリエ変換のみに　</a:t>
            </a:r>
            <a:r>
              <a:rPr kumimoji="1" lang="en-US" altLang="ja-JP" dirty="0" smtClean="0"/>
              <a:t>½π</a:t>
            </a:r>
            <a:r>
              <a:rPr kumimoji="1" lang="ja-JP" altLang="en-US" smtClean="0"/>
              <a:t>があるのが気持ち悪い人は違う定義を行っている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58</a:t>
            </a:fld>
            <a:endParaRPr kumimoji="1" lang="ja-JP" altLang="en-US"/>
          </a:p>
        </p:txBody>
      </p:sp>
    </p:spTree>
    <p:extLst>
      <p:ext uri="{BB962C8B-B14F-4D97-AF65-F5344CB8AC3E}">
        <p14:creationId xmlns:p14="http://schemas.microsoft.com/office/powerpoint/2010/main" val="2159640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𝑓</m:t>
                        </m:r>
                      </m:e>
                      <m:sub>
                        <m:r>
                          <a:rPr lang="en-US" altLang="ja-JP" sz="1300" i="1">
                            <a:latin typeface="Cambria Math"/>
                          </a:rPr>
                          <m:t>𝑙</m:t>
                        </m:r>
                      </m:sub>
                    </m:sSub>
                    <m:d>
                      <m:dPr>
                        <m:ctrlPr>
                          <a:rPr lang="en-US" altLang="ja-JP" sz="1300" i="1">
                            <a:latin typeface="Cambria Math" panose="02040503050406030204" pitchFamily="18" charset="0"/>
                          </a:rPr>
                        </m:ctrlPr>
                      </m:dPr>
                      <m:e>
                        <m:r>
                          <a:rPr lang="en-US" altLang="ja-JP" sz="1300" i="1">
                            <a:latin typeface="Cambria Math"/>
                          </a:rPr>
                          <m:t>𝑙</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を、複素数列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d>
                      <m:dPr>
                        <m:ctrlPr>
                          <a:rPr lang="en-US" altLang="ja-JP" sz="1300" i="1">
                            <a:latin typeface="Cambria Math" panose="02040503050406030204" pitchFamily="18" charset="0"/>
                          </a:rPr>
                        </m:ctrlPr>
                      </m:dPr>
                      <m:e>
                        <m:r>
                          <a:rPr lang="en-US" altLang="ja-JP" sz="1300" i="1">
                            <a:latin typeface="Cambria Math" panose="02040503050406030204" pitchFamily="18" charset="0"/>
                          </a:rPr>
                          <m:t>𝑘</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に変換する</a:t>
                </a:r>
                <a:r>
                  <a:rPr lang="ja-JP" altLang="en-US" sz="1100" dirty="0"/>
                  <a:t>（</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𝑓</m:t>
                        </m:r>
                      </m:e>
                      <m:sub>
                        <m:r>
                          <a:rPr lang="en-US" altLang="ja-JP" sz="1100" i="1">
                            <a:latin typeface="Cambria Math"/>
                          </a:rPr>
                          <m:t>𝑙</m:t>
                        </m:r>
                      </m:sub>
                    </m:sSub>
                  </m:oMath>
                </a14:m>
                <a:r>
                  <a:rPr lang="ja-JP" altLang="en-US" sz="1100" dirty="0"/>
                  <a:t>は実数列のことが多い）</a:t>
                </a:r>
                <a:r>
                  <a:rPr lang="en-US" altLang="ja-JP" sz="1100" dirty="0"/>
                  <a:t> </a:t>
                </a:r>
                <a:endParaRPr lang="en-US" altLang="ja-JP" sz="1300" dirty="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oMath>
                </a14:m>
                <a:r>
                  <a:rPr lang="ja-JP" altLang="en-US" sz="1300" dirty="0"/>
                  <a:t>は，</a:t>
                </a:r>
                <a:r>
                  <a:rPr lang="en-US" altLang="ja-JP" sz="1300" dirty="0"/>
                  <a:t>k</a:t>
                </a:r>
                <a:r>
                  <a:rPr lang="ja-JP" altLang="en-US" sz="1300" dirty="0"/>
                  <a:t>番目の正弦波</a:t>
                </a:r>
                <a14:m>
                  <m:oMath xmlns:m="http://schemas.openxmlformats.org/officeDocument/2006/math">
                    <m:sSup>
                      <m:sSupPr>
                        <m:ctrlPr>
                          <a:rPr lang="en-US" altLang="ja-JP" sz="1300" i="1">
                            <a:latin typeface="Cambria Math" panose="02040503050406030204" pitchFamily="18" charset="0"/>
                          </a:rPr>
                        </m:ctrlPr>
                      </m:sSupPr>
                      <m:e>
                        <m:r>
                          <a:rPr lang="en-US" altLang="ja-JP" sz="1300" i="1">
                            <a:latin typeface="Cambria Math"/>
                          </a:rPr>
                          <m:t>𝑒</m:t>
                        </m:r>
                      </m:e>
                      <m:sup>
                        <m:f>
                          <m:fPr>
                            <m:ctrlPr>
                              <a:rPr lang="en-US" altLang="ja-JP" sz="1300" i="1">
                                <a:latin typeface="Cambria Math" panose="02040503050406030204" pitchFamily="18" charset="0"/>
                              </a:rPr>
                            </m:ctrlPr>
                          </m:fPr>
                          <m:num>
                            <m:r>
                              <a:rPr lang="en-US" altLang="ja-JP" sz="1300" i="1">
                                <a:latin typeface="Cambria Math"/>
                              </a:rPr>
                              <m:t>𝑖</m:t>
                            </m:r>
                            <m:r>
                              <a:rPr lang="en-US" altLang="ja-JP" sz="1300" i="1">
                                <a:latin typeface="Cambria Math"/>
                              </a:rPr>
                              <m:t>2</m:t>
                            </m:r>
                            <m:r>
                              <a:rPr lang="en-US" altLang="ja-JP" sz="1300" i="1">
                                <a:latin typeface="Cambria Math"/>
                              </a:rPr>
                              <m:t>𝜋</m:t>
                            </m:r>
                          </m:num>
                          <m:den>
                            <m:r>
                              <a:rPr lang="en-US" altLang="ja-JP" sz="1300" i="1">
                                <a:latin typeface="Cambria Math"/>
                              </a:rPr>
                              <m:t>𝑁</m:t>
                            </m:r>
                          </m:den>
                        </m:f>
                        <m:r>
                          <a:rPr lang="en-US" altLang="ja-JP" sz="1300" i="1">
                            <a:latin typeface="Cambria Math"/>
                          </a:rPr>
                          <m:t>𝑘𝑙</m:t>
                        </m:r>
                      </m:sup>
                    </m:sSup>
                  </m:oMath>
                </a14:m>
                <a:r>
                  <a:rPr lang="ja-JP" altLang="en-US" sz="1300" dirty="0"/>
                  <a:t>の，大きさと偏角を表す</a:t>
                </a:r>
                <a:endParaRPr lang="en-US" altLang="ja-JP" sz="1300" dirty="0"/>
              </a:p>
              <a:p>
                <a:endParaRPr lang="en-US" altLang="ja-JP" sz="1300" dirty="0"/>
              </a:p>
              <a:p>
                <a:endParaRPr lang="en-US" altLang="ja-JP" sz="1300" dirty="0"/>
              </a:p>
              <a:p>
                <a:endParaRPr lang="en-US" altLang="ja-JP" sz="1300" dirty="0"/>
              </a:p>
              <a:p>
                <a14:m>
                  <m:oMath xmlns:m="http://schemas.openxmlformats.org/officeDocument/2006/math">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d>
                      <m:dPr>
                        <m:ctrlPr>
                          <a:rPr lang="en-US" altLang="ja-JP" sz="1300" i="1">
                            <a:latin typeface="Cambria Math" panose="02040503050406030204" pitchFamily="18" charset="0"/>
                          </a:rPr>
                        </m:ctrlPr>
                      </m:dPr>
                      <m:e>
                        <m:r>
                          <a:rPr lang="en-US" altLang="ja-JP" sz="1300" i="1">
                            <a:latin typeface="Cambria Math" panose="02040503050406030204" pitchFamily="18" charset="0"/>
                          </a:rPr>
                          <m:t>𝑁</m:t>
                        </m:r>
                        <m:r>
                          <a:rPr lang="en-US" altLang="ja-JP" sz="1300" i="1">
                            <a:latin typeface="Cambria Math" panose="02040503050406030204" pitchFamily="18" charset="0"/>
                          </a:rPr>
                          <m:t>−1</m:t>
                        </m:r>
                      </m:e>
                    </m:d>
                    <m:r>
                      <a:rPr lang="en-US" altLang="ja-JP" sz="1300" i="1">
                        <a:latin typeface="Cambria Math" panose="02040503050406030204" pitchFamily="18" charset="0"/>
                      </a:rPr>
                      <m:t>=</m:t>
                    </m:r>
                    <m:r>
                      <a:rPr lang="en-US" altLang="ja-JP" sz="1300" i="1">
                        <a:latin typeface="Cambria Math"/>
                      </a:rPr>
                      <m:t>2</m:t>
                    </m:r>
                    <m:r>
                      <a:rPr lang="en-US" altLang="ja-JP" sz="1300" i="1">
                        <a:latin typeface="Cambria Math"/>
                      </a:rPr>
                      <m:t>𝜋</m:t>
                    </m:r>
                    <m:r>
                      <a:rPr lang="en-US" altLang="ja-JP" sz="1300" i="1">
                        <a:latin typeface="Cambria Math"/>
                      </a:rPr>
                      <m:t>𝑙</m:t>
                    </m:r>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oMath>
                </a14:m>
                <a:r>
                  <a:rPr lang="en-US" altLang="ja-JP" sz="1300" dirty="0"/>
                  <a:t> </a:t>
                </a:r>
              </a:p>
              <a:p>
                <a:r>
                  <a:rPr lang="ja-JP" altLang="en-US" sz="1300" dirty="0"/>
                  <a:t>位相について↑の変形が成り立つので、</a:t>
                </a:r>
                <a:r>
                  <a:rPr lang="en-US" altLang="ja-JP" sz="1300" dirty="0"/>
                  <a:t>k=1</a:t>
                </a:r>
                <a:r>
                  <a:rPr lang="ja-JP" altLang="en-US" sz="1300" dirty="0"/>
                  <a:t>と</a:t>
                </a:r>
                <a:r>
                  <a:rPr lang="en-US" altLang="ja-JP" sz="1300" dirty="0"/>
                  <a:t>k=N-1</a:t>
                </a:r>
                <a:r>
                  <a:rPr lang="ja-JP" altLang="en-US" sz="1300" dirty="0"/>
                  <a:t>は位相が逆転しているだけ</a:t>
                </a:r>
                <a:endParaRPr lang="en-US" altLang="ja-JP" sz="1300" dirty="0"/>
              </a:p>
              <a:p>
                <a:endParaRPr lang="ja-JP" altLang="en-US" sz="1300" dirty="0"/>
              </a:p>
              <a:p>
                <a:endParaRPr kumimoji="1" lang="en-US" altLang="ja-JP" dirty="0" smtClean="0"/>
              </a:p>
              <a:p>
                <a:pPr defTabSz="990478">
                  <a:defRPr/>
                </a:pPr>
                <a14:m>
                  <m:oMath xmlns:m="http://schemas.openxmlformats.org/officeDocument/2006/math">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d>
                      <m:dPr>
                        <m:ctrlPr>
                          <a:rPr lang="en-US" altLang="ja-JP" sz="1300" i="1">
                            <a:latin typeface="Cambria Math" panose="02040503050406030204" pitchFamily="18" charset="0"/>
                          </a:rPr>
                        </m:ctrlPr>
                      </m:dPr>
                      <m:e>
                        <m:r>
                          <a:rPr lang="en-US" altLang="ja-JP" sz="1300" i="1">
                            <a:latin typeface="Cambria Math" panose="02040503050406030204" pitchFamily="18" charset="0"/>
                          </a:rPr>
                          <m:t>𝑁</m:t>
                        </m:r>
                        <m:r>
                          <a:rPr lang="en-US" altLang="ja-JP" sz="1300" i="1">
                            <a:latin typeface="Cambria Math" panose="02040503050406030204" pitchFamily="18" charset="0"/>
                          </a:rPr>
                          <m:t>−</m:t>
                        </m:r>
                        <m:r>
                          <a:rPr lang="en-US" altLang="ja-JP" sz="1300" i="1">
                            <a:latin typeface="Cambria Math" panose="02040503050406030204" pitchFamily="18" charset="0"/>
                          </a:rPr>
                          <m:t>𝑘</m:t>
                        </m:r>
                      </m:e>
                    </m:d>
                    <m:r>
                      <a:rPr lang="en-US" altLang="ja-JP" sz="1300" i="1">
                        <a:latin typeface="Cambria Math" panose="02040503050406030204" pitchFamily="18" charset="0"/>
                      </a:rPr>
                      <m:t>=</m:t>
                    </m:r>
                    <m:r>
                      <a:rPr lang="en-US" altLang="ja-JP" sz="1300" i="1">
                        <a:latin typeface="Cambria Math"/>
                      </a:rPr>
                      <m:t>2</m:t>
                    </m:r>
                    <m:r>
                      <a:rPr lang="en-US" altLang="ja-JP" sz="1300" i="1">
                        <a:latin typeface="Cambria Math"/>
                      </a:rPr>
                      <m:t>𝜋</m:t>
                    </m:r>
                    <m:r>
                      <a:rPr lang="en-US" altLang="ja-JP" sz="1300" i="1">
                        <a:latin typeface="Cambria Math"/>
                      </a:rPr>
                      <m:t>𝑙</m:t>
                    </m:r>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r>
                      <a:rPr lang="en-US" altLang="ja-JP" sz="1300" i="1">
                        <a:latin typeface="Cambria Math" panose="02040503050406030204" pitchFamily="18" charset="0"/>
                      </a:rPr>
                      <m:t>𝑘</m:t>
                    </m:r>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r>
                      <a:rPr lang="en-US" altLang="ja-JP" sz="1300" i="1">
                        <a:latin typeface="Cambria Math" panose="02040503050406030204" pitchFamily="18" charset="0"/>
                      </a:rPr>
                      <m:t>𝑘</m:t>
                    </m:r>
                  </m:oMath>
                </a14:m>
                <a:r>
                  <a:rPr lang="en-US" altLang="ja-JP" sz="1300" dirty="0"/>
                  <a:t> </a:t>
                </a:r>
              </a:p>
              <a:p>
                <a:pPr defTabSz="990478">
                  <a:defRPr/>
                </a:pPr>
                <a:endParaRPr lang="en-US" altLang="ja-JP" sz="1300" dirty="0"/>
              </a:p>
              <a:p>
                <a:pPr defTabSz="990478">
                  <a:defRPr/>
                </a:pPr>
                <a:r>
                  <a:rPr lang="en-US" altLang="ja-JP" sz="1300" dirty="0"/>
                  <a:t>N=5, 0, 1~4, 2~3</a:t>
                </a:r>
              </a:p>
              <a:p>
                <a:pPr defTabSz="990478">
                  <a:defRPr/>
                </a:pPr>
                <a:r>
                  <a:rPr lang="en-US" altLang="ja-JP" sz="1300" dirty="0"/>
                  <a:t>N=6, 0, 1~5, 2~4, 3 </a:t>
                </a:r>
              </a:p>
              <a:p>
                <a:pPr defTabSz="990478">
                  <a:defRPr/>
                </a:pPr>
                <a:endParaRPr lang="en-US" altLang="ja-JP" sz="1300" dirty="0"/>
              </a:p>
              <a:p>
                <a:pPr defTabSz="990478">
                  <a:defRPr/>
                </a:pPr>
                <a:endParaRPr lang="en-US" altLang="ja-JP" sz="1300" dirty="0"/>
              </a:p>
              <a:p>
                <a:pPr defTabSz="990478">
                  <a:defRPr/>
                </a:pPr>
                <a:r>
                  <a:rPr lang="en-US" altLang="ja-JP" sz="1300" dirty="0"/>
                  <a:t> </a:t>
                </a:r>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a:t>
                </a:r>
                <a:r>
                  <a:rPr kumimoji="1" lang="ja-JP" altLang="en-US" sz="1200" dirty="0" smtClean="0"/>
                  <a:t>表す</a:t>
                </a:r>
                <a:endParaRPr kumimoji="1" lang="en-US" altLang="ja-JP" sz="1200" dirty="0" smtClean="0"/>
              </a:p>
              <a:p>
                <a:endParaRPr kumimoji="1" lang="en-US" altLang="ja-JP" sz="1200" dirty="0" smtClean="0"/>
              </a:p>
              <a:p>
                <a:endParaRPr kumimoji="1" lang="en-US" altLang="ja-JP" sz="1200" dirty="0" smtClean="0"/>
              </a:p>
              <a:p>
                <a:endParaRPr kumimoji="1" lang="en-US" altLang="ja-JP" sz="1200" dirty="0" smtClean="0"/>
              </a:p>
              <a:p>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 (𝑁−1)</a:t>
                </a:r>
                <a:r>
                  <a:rPr lang="en-US" altLang="ja-JP" sz="1200" b="0" i="0" smtClean="0">
                    <a:latin typeface="Cambria Math" panose="02040503050406030204" pitchFamily="18" charset="0"/>
                  </a:rPr>
                  <a:t>=</a:t>
                </a:r>
                <a:r>
                  <a:rPr lang="en-US" altLang="ja-JP" sz="1200" i="0" smtClean="0">
                    <a:latin typeface="Cambria Math"/>
                  </a:rPr>
                  <a:t>2𝜋𝑙</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kumimoji="1" lang="en-US" altLang="ja-JP" sz="1200" dirty="0" smtClean="0"/>
                  <a:t> </a:t>
                </a:r>
              </a:p>
              <a:p>
                <a:r>
                  <a:rPr kumimoji="1" lang="ja-JP" altLang="en-US" sz="1200" dirty="0" smtClean="0"/>
                  <a:t>位相について↑の変形が成り立つので、</a:t>
                </a:r>
                <a:r>
                  <a:rPr kumimoji="1" lang="en-US" altLang="ja-JP" sz="1200" dirty="0" smtClean="0"/>
                  <a:t>k=1</a:t>
                </a:r>
                <a:r>
                  <a:rPr kumimoji="1" lang="ja-JP" altLang="en-US" sz="1200" dirty="0" smtClean="0"/>
                  <a:t>と</a:t>
                </a:r>
                <a:r>
                  <a:rPr kumimoji="1" lang="en-US" altLang="ja-JP" sz="1200" dirty="0" smtClean="0"/>
                  <a:t>k=N-1</a:t>
                </a:r>
                <a:r>
                  <a:rPr kumimoji="1" lang="ja-JP" altLang="en-US" sz="1200" dirty="0" smtClean="0"/>
                  <a:t>は位相が逆転しているだけ</a:t>
                </a:r>
                <a:endParaRPr kumimoji="1" lang="en-US" altLang="ja-JP" sz="1200" dirty="0" smtClean="0"/>
              </a:p>
              <a:p>
                <a:endParaRPr kumimoji="1" lang="ja-JP" altLang="en-US" sz="1200" dirty="0"/>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 (𝑁−</a:t>
                </a:r>
                <a:r>
                  <a:rPr lang="en-US" altLang="ja-JP" sz="1200" b="0" i="0" smtClean="0">
                    <a:latin typeface="Cambria Math" panose="02040503050406030204" pitchFamily="18" charset="0"/>
                  </a:rPr>
                  <a:t>𝑘</a:t>
                </a:r>
                <a:r>
                  <a:rPr lang="en-US" altLang="ja-JP" sz="1200" b="0" i="0">
                    <a:latin typeface="Cambria Math" panose="02040503050406030204" pitchFamily="18" charset="0"/>
                  </a:rPr>
                  <a:t>)</a:t>
                </a:r>
                <a:r>
                  <a:rPr lang="en-US" altLang="ja-JP" sz="1200" b="0" i="0" smtClean="0">
                    <a:latin typeface="Cambria Math" panose="02040503050406030204" pitchFamily="18" charset="0"/>
                  </a:rPr>
                  <a:t>=</a:t>
                </a:r>
                <a:r>
                  <a:rPr lang="en-US" altLang="ja-JP" sz="1200" i="0" smtClean="0">
                    <a:latin typeface="Cambria Math"/>
                  </a:rPr>
                  <a:t>2𝜋𝑙</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lang="en-US" altLang="ja-JP" sz="1200" b="0" i="0" smtClean="0">
                    <a:latin typeface="Cambria Math" panose="02040503050406030204" pitchFamily="18" charset="0"/>
                  </a:rPr>
                  <a:t> 𝑘</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lang="en-US" altLang="ja-JP" sz="1200" b="0" i="0" smtClean="0">
                    <a:latin typeface="Cambria Math" panose="02040503050406030204" pitchFamily="18" charset="0"/>
                  </a:rPr>
                  <a:t> 𝑘</a:t>
                </a:r>
                <a:r>
                  <a:rPr kumimoji="1" lang="en-US" altLang="ja-JP"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t>N=5, 0, 1~4, 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t>N=6, 0, 1~5, 2~4,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t> </a:t>
                </a:r>
                <a:endParaRPr kumimoji="1" lang="en-US" altLang="ja-JP" sz="1200" dirty="0" smtClean="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59</a:t>
            </a:fld>
            <a:endParaRPr kumimoji="1" lang="ja-JP" altLang="en-US"/>
          </a:p>
        </p:txBody>
      </p:sp>
    </p:spTree>
    <p:extLst>
      <p:ext uri="{BB962C8B-B14F-4D97-AF65-F5344CB8AC3E}">
        <p14:creationId xmlns:p14="http://schemas.microsoft.com/office/powerpoint/2010/main" val="43866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931164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AudioRecorderV2</a:t>
            </a:r>
            <a:r>
              <a:rPr kumimoji="1" lang="ja-JP" altLang="en-US" dirty="0" smtClean="0"/>
              <a:t>を</a:t>
            </a:r>
            <a:r>
              <a:rPr kumimoji="1" lang="en-US" altLang="ja-JP" dirty="0" err="1" smtClean="0"/>
              <a:t>fire</a:t>
            </a:r>
            <a:r>
              <a:rPr kumimoji="1" lang="en-US" altLang="ja-JP" baseline="0" dirty="0" err="1" smtClean="0"/>
              <a:t>fox</a:t>
            </a:r>
            <a:r>
              <a:rPr kumimoji="1" lang="ja-JP" altLang="en-US" baseline="0" dirty="0" smtClean="0"/>
              <a:t>で開く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326074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3370793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ja-JP" altLang="en-US" dirty="0" smtClean="0"/>
                  <a:t>この図は</a:t>
                </a:r>
                <a14:m>
                  <m:oMath xmlns:m="http://schemas.openxmlformats.org/officeDocument/2006/math">
                    <m:func>
                      <m:funcPr>
                        <m:ctrlPr>
                          <a:rPr lang="ja-JP" altLang="en-US" sz="1300" i="1">
                            <a:latin typeface="Cambria Math" panose="02040503050406030204" pitchFamily="18" charset="0"/>
                          </a:rPr>
                        </m:ctrlPr>
                      </m:funcPr>
                      <m:fName>
                        <m:r>
                          <m:rPr>
                            <m:sty m:val="p"/>
                          </m:rPr>
                          <a:rPr lang="en-US" altLang="ja-JP" sz="1300">
                            <a:latin typeface="Cambria Math" panose="02040503050406030204" pitchFamily="18" charset="0"/>
                          </a:rPr>
                          <m:t>sin</m:t>
                        </m:r>
                      </m:fName>
                      <m:e>
                        <m:r>
                          <a:rPr lang="en-US" altLang="ja-JP" sz="1300" i="1">
                            <a:latin typeface="Cambria Math"/>
                          </a:rPr>
                          <m:t>2</m:t>
                        </m:r>
                        <m:r>
                          <a:rPr lang="en-US" altLang="ja-JP" sz="1300" i="1">
                            <a:latin typeface="Cambria Math"/>
                          </a:rPr>
                          <m:t>𝜋</m:t>
                        </m:r>
                      </m:e>
                    </m:func>
                    <m:d>
                      <m:dPr>
                        <m:ctrlPr>
                          <a:rPr lang="en-US" altLang="ja-JP" sz="1300" i="1">
                            <a:latin typeface="Cambria Math" panose="02040503050406030204" pitchFamily="18" charset="0"/>
                          </a:rPr>
                        </m:ctrlPr>
                      </m:dPr>
                      <m:e>
                        <m:f>
                          <m:fPr>
                            <m:ctrlPr>
                              <a:rPr lang="en-US" altLang="ja-JP" sz="1300" i="1">
                                <a:latin typeface="Cambria Math" panose="02040503050406030204" pitchFamily="18" charset="0"/>
                              </a:rPr>
                            </m:ctrlPr>
                          </m:fPr>
                          <m:num>
                            <m:r>
                              <a:rPr lang="en-US" altLang="ja-JP" sz="1300" i="1">
                                <a:latin typeface="Cambria Math"/>
                              </a:rPr>
                              <m:t>𝑥𝑢</m:t>
                            </m:r>
                          </m:num>
                          <m:den>
                            <m:r>
                              <a:rPr lang="en-US" altLang="ja-JP" sz="1300" i="1">
                                <a:latin typeface="Cambria Math"/>
                              </a:rPr>
                              <m:t>𝑊</m:t>
                            </m:r>
                          </m:den>
                        </m:f>
                        <m:r>
                          <a:rPr lang="en-US" altLang="ja-JP" sz="1300" i="1">
                            <a:latin typeface="Cambria Math"/>
                          </a:rPr>
                          <m:t>+</m:t>
                        </m:r>
                        <m:f>
                          <m:fPr>
                            <m:ctrlPr>
                              <a:rPr lang="en-US" altLang="ja-JP" sz="1300" i="1">
                                <a:latin typeface="Cambria Math" panose="02040503050406030204" pitchFamily="18" charset="0"/>
                              </a:rPr>
                            </m:ctrlPr>
                          </m:fPr>
                          <m:num>
                            <m:r>
                              <a:rPr lang="en-US" altLang="ja-JP" sz="1300" i="1">
                                <a:latin typeface="Cambria Math"/>
                              </a:rPr>
                              <m:t>𝑦𝑣</m:t>
                            </m:r>
                          </m:num>
                          <m:den>
                            <m:r>
                              <a:rPr lang="en-US" altLang="ja-JP" sz="1300" i="1">
                                <a:latin typeface="Cambria Math"/>
                              </a:rPr>
                              <m:t>𝐻</m:t>
                            </m:r>
                          </m:den>
                        </m:f>
                      </m:e>
                    </m:d>
                    <m:r>
                      <a:rPr lang="ja-JP" altLang="en-US" sz="1300" i="1">
                        <a:latin typeface="Cambria Math" panose="02040503050406030204" pitchFamily="18" charset="0"/>
                      </a:rPr>
                      <m:t>　</m:t>
                    </m:r>
                  </m:oMath>
                </a14:m>
                <a:r>
                  <a:rPr kumimoji="1" lang="en-US" altLang="ja-JP" dirty="0" smtClean="0"/>
                  <a:t>W=H=32</a:t>
                </a:r>
                <a:r>
                  <a:rPr kumimoji="1" lang="ja-JP" altLang="en-US" dirty="0" smtClean="0"/>
                  <a:t>のときの</a:t>
                </a:r>
                <a:r>
                  <a:rPr kumimoji="1" lang="ja-JP" altLang="en-US" baseline="0" dirty="0" smtClean="0"/>
                  <a:t> </a:t>
                </a:r>
                <a:r>
                  <a:rPr kumimoji="1" lang="en-US" altLang="ja-JP" baseline="0" dirty="0" smtClean="0"/>
                  <a:t>u=v= 0,1,2,16</a:t>
                </a:r>
                <a:r>
                  <a:rPr kumimoji="1" lang="ja-JP" altLang="en-US" baseline="0" dirty="0" smtClean="0"/>
                  <a:t>と動かしたもの</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この図は</a:t>
                </a:r>
                <a:r>
                  <a:rPr lang="en-US" altLang="ja-JP" sz="1200" b="0" i="0" smtClean="0">
                    <a:latin typeface="Cambria Math" panose="02040503050406030204" pitchFamily="18" charset="0"/>
                  </a:rPr>
                  <a:t>sin</a:t>
                </a:r>
                <a:r>
                  <a:rPr lang="ja-JP" altLang="en-US" sz="1200" b="0" i="0" smtClean="0">
                    <a:latin typeface="Cambria Math" panose="02040503050406030204" pitchFamily="18" charset="0"/>
                  </a:rPr>
                  <a:t>⁡</a:t>
                </a:r>
                <a:r>
                  <a:rPr lang="en-US" altLang="ja-JP" sz="1200" i="0">
                    <a:latin typeface="Cambria Math"/>
                  </a:rPr>
                  <a:t>2𝜋</a:t>
                </a:r>
                <a:r>
                  <a:rPr lang="en-US" altLang="ja-JP" sz="1200" i="0">
                    <a:latin typeface="Cambria Math" panose="02040503050406030204" pitchFamily="18" charset="0"/>
                  </a:rPr>
                  <a:t> (</a:t>
                </a:r>
                <a:r>
                  <a:rPr lang="en-US" altLang="ja-JP" sz="1200" i="0">
                    <a:latin typeface="Cambria Math"/>
                  </a:rPr>
                  <a:t>𝑥𝑢</a:t>
                </a:r>
                <a:r>
                  <a:rPr lang="en-US" altLang="ja-JP" sz="1200" i="0">
                    <a:latin typeface="Cambria Math" panose="02040503050406030204" pitchFamily="18" charset="0"/>
                  </a:rPr>
                  <a:t>/</a:t>
                </a:r>
                <a:r>
                  <a:rPr lang="en-US" altLang="ja-JP" sz="1200" i="0">
                    <a:latin typeface="Cambria Math"/>
                  </a:rPr>
                  <a:t>𝑊+𝑦𝑣</a:t>
                </a:r>
                <a:r>
                  <a:rPr lang="en-US" altLang="ja-JP" sz="1200" i="0">
                    <a:latin typeface="Cambria Math" panose="02040503050406030204" pitchFamily="18" charset="0"/>
                  </a:rPr>
                  <a:t>/</a:t>
                </a:r>
                <a:r>
                  <a:rPr lang="en-US" altLang="ja-JP" sz="1200" i="0">
                    <a:latin typeface="Cambria Math"/>
                  </a:rPr>
                  <a:t>𝐻</a:t>
                </a:r>
                <a:r>
                  <a:rPr lang="en-US" altLang="ja-JP" sz="1200" i="0">
                    <a:latin typeface="Cambria Math" panose="02040503050406030204" pitchFamily="18" charset="0"/>
                  </a:rPr>
                  <a:t>)</a:t>
                </a:r>
                <a:r>
                  <a:rPr lang="ja-JP" altLang="en-US" sz="1200" i="0" smtClean="0">
                    <a:latin typeface="Cambria Math" panose="02040503050406030204" pitchFamily="18" charset="0"/>
                  </a:rPr>
                  <a:t>　</a:t>
                </a:r>
                <a:r>
                  <a:rPr kumimoji="1" lang="en-US" altLang="ja-JP" dirty="0" smtClean="0"/>
                  <a:t>W=H=32</a:t>
                </a:r>
                <a:r>
                  <a:rPr kumimoji="1" lang="ja-JP" altLang="en-US" dirty="0" smtClean="0"/>
                  <a:t>のときの</a:t>
                </a:r>
                <a:r>
                  <a:rPr kumimoji="1" lang="ja-JP" altLang="en-US" baseline="0" dirty="0" smtClean="0"/>
                  <a:t> </a:t>
                </a:r>
                <a:r>
                  <a:rPr kumimoji="1" lang="en-US" altLang="ja-JP" baseline="0" dirty="0" smtClean="0"/>
                  <a:t>u=v= 0,1,2,16</a:t>
                </a:r>
                <a:r>
                  <a:rPr kumimoji="1" lang="ja-JP" altLang="en-US" baseline="0" dirty="0" smtClean="0"/>
                  <a:t>と動かしたもの</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241142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講義中に各種ノイズの聞き比べをやったところ、本当に反応が薄かった</a:t>
            </a:r>
            <a:r>
              <a:rPr kumimoji="1" lang="ja-JP" altLang="en-US" dirty="0" err="1" smtClean="0"/>
              <a:t>。。。</a:t>
            </a:r>
            <a:endParaRPr kumimoji="1" lang="en-US" altLang="ja-JP" dirty="0" smtClean="0"/>
          </a:p>
          <a:p>
            <a:r>
              <a:rPr kumimoji="1" lang="ja-JP" altLang="en-US" dirty="0" smtClean="0"/>
              <a:t>（もう一回だけやってみておなじ感じなら削除していいかも</a:t>
            </a:r>
            <a:r>
              <a:rPr kumimoji="1" lang="ja-JP" altLang="en-US" dirty="0" err="1" smtClean="0"/>
              <a:t>、、、</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2207459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図は</a:t>
            </a:r>
            <a:r>
              <a:rPr kumimoji="1" lang="en-US" altLang="ja-JP" dirty="0" smtClean="0"/>
              <a:t>log(</a:t>
            </a:r>
            <a:r>
              <a:rPr kumimoji="1" lang="ja-JP" altLang="en-US" dirty="0" smtClean="0"/>
              <a:t>パワースペクトル</a:t>
            </a:r>
            <a:r>
              <a:rPr kumimoji="1" lang="en-US" altLang="ja-JP" dirty="0" smtClean="0"/>
              <a:t>)</a:t>
            </a:r>
            <a:r>
              <a:rPr kumimoji="1" lang="ja-JP" altLang="en-US" dirty="0" smtClean="0"/>
              <a:t>の図なので原点が縦軸原点はー∞。</a:t>
            </a:r>
            <a:endParaRPr kumimoji="1" lang="en-US" altLang="ja-JP" dirty="0" smtClean="0"/>
          </a:p>
          <a:p>
            <a:r>
              <a:rPr kumimoji="1" lang="ja-JP" altLang="en-US" dirty="0" smtClean="0"/>
              <a:t>分かりやすさ優先でそのまま利用する？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3604997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AudioRecorderV2</a:t>
            </a:r>
            <a:r>
              <a:rPr kumimoji="1" lang="ja-JP" altLang="en-US" dirty="0" smtClean="0"/>
              <a:t>を</a:t>
            </a:r>
            <a:r>
              <a:rPr kumimoji="1" lang="en-US" altLang="ja-JP" dirty="0" err="1" smtClean="0"/>
              <a:t>fire</a:t>
            </a:r>
            <a:r>
              <a:rPr kumimoji="1" lang="en-US" altLang="ja-JP" baseline="0" dirty="0" err="1" smtClean="0"/>
              <a:t>fox</a:t>
            </a:r>
            <a:r>
              <a:rPr kumimoji="1" lang="ja-JP" altLang="en-US" baseline="0" dirty="0" smtClean="0"/>
              <a:t>で開く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140654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9.png"/><Relationship Id="rId4" Type="http://schemas.openxmlformats.org/officeDocument/2006/relationships/image" Target="../media/image32.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45.png"/><Relationship Id="rId7" Type="http://schemas.openxmlformats.org/officeDocument/2006/relationships/image" Target="../media/image610.png"/><Relationship Id="rId12" Type="http://schemas.openxmlformats.org/officeDocument/2006/relationships/image" Target="../media/image1111.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11.png"/><Relationship Id="rId11" Type="http://schemas.openxmlformats.org/officeDocument/2006/relationships/image" Target="../media/image1010.png"/><Relationship Id="rId5" Type="http://schemas.openxmlformats.org/officeDocument/2006/relationships/image" Target="../media/image412.png"/><Relationship Id="rId10" Type="http://schemas.openxmlformats.org/officeDocument/2006/relationships/image" Target="../media/image910.png"/><Relationship Id="rId4" Type="http://schemas.openxmlformats.org/officeDocument/2006/relationships/image" Target="../media/image310.png"/><Relationship Id="rId9" Type="http://schemas.openxmlformats.org/officeDocument/2006/relationships/image" Target="../media/image8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10.png"/><Relationship Id="rId13" Type="http://schemas.openxmlformats.org/officeDocument/2006/relationships/image" Target="../media/image200.png"/><Relationship Id="rId3" Type="http://schemas.openxmlformats.org/officeDocument/2006/relationships/image" Target="../media/image47.png"/><Relationship Id="rId7" Type="http://schemas.openxmlformats.org/officeDocument/2006/relationships/image" Target="../media/image170.png"/><Relationship Id="rId12" Type="http://schemas.openxmlformats.org/officeDocument/2006/relationships/image" Target="../media/image19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80.png"/><Relationship Id="rId5" Type="http://schemas.openxmlformats.org/officeDocument/2006/relationships/image" Target="../media/image150.png"/><Relationship Id="rId10" Type="http://schemas.openxmlformats.org/officeDocument/2006/relationships/image" Target="../media/image1111.png"/><Relationship Id="rId4" Type="http://schemas.openxmlformats.org/officeDocument/2006/relationships/image" Target="../media/image140.png"/><Relationship Id="rId9" Type="http://schemas.openxmlformats.org/officeDocument/2006/relationships/image" Target="../media/image1010.png"/></Relationships>
</file>

<file path=ppt/slides/_rels/slide21.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image" Target="../media/image49.png"/><Relationship Id="rId7" Type="http://schemas.openxmlformats.org/officeDocument/2006/relationships/image" Target="../media/image910.png"/><Relationship Id="rId12" Type="http://schemas.openxmlformats.org/officeDocument/2006/relationships/image" Target="../media/image200.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90.png"/><Relationship Id="rId5" Type="http://schemas.openxmlformats.org/officeDocument/2006/relationships/image" Target="../media/image240.png"/><Relationship Id="rId10" Type="http://schemas.openxmlformats.org/officeDocument/2006/relationships/image" Target="../media/image250.png"/><Relationship Id="rId4" Type="http://schemas.openxmlformats.org/officeDocument/2006/relationships/image" Target="../media/image230.png"/><Relationship Id="rId9" Type="http://schemas.openxmlformats.org/officeDocument/2006/relationships/image" Target="../media/image1111.png"/></Relationships>
</file>

<file path=ppt/slides/_rels/slide22.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image" Target="../media/image51.png"/><Relationship Id="rId7" Type="http://schemas.openxmlformats.org/officeDocument/2006/relationships/image" Target="../media/image910.png"/><Relationship Id="rId12" Type="http://schemas.openxmlformats.org/officeDocument/2006/relationships/image" Target="../media/image20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90.png"/><Relationship Id="rId5" Type="http://schemas.openxmlformats.org/officeDocument/2006/relationships/image" Target="../media/image290.png"/><Relationship Id="rId10" Type="http://schemas.openxmlformats.org/officeDocument/2006/relationships/image" Target="../media/image250.png"/><Relationship Id="rId4" Type="http://schemas.openxmlformats.org/officeDocument/2006/relationships/image" Target="../media/image280.png"/><Relationship Id="rId9" Type="http://schemas.openxmlformats.org/officeDocument/2006/relationships/image" Target="../media/image1111.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461.png"/><Relationship Id="rId3" Type="http://schemas.openxmlformats.org/officeDocument/2006/relationships/image" Target="../media/image53.png"/><Relationship Id="rId21" Type="http://schemas.openxmlformats.org/officeDocument/2006/relationships/image" Target="../media/image49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451.png"/><Relationship Id="rId25" Type="http://schemas.openxmlformats.org/officeDocument/2006/relationships/image" Target="../media/image531.png"/><Relationship Id="rId2" Type="http://schemas.openxmlformats.org/officeDocument/2006/relationships/image" Target="../media/image52.png"/><Relationship Id="rId16" Type="http://schemas.openxmlformats.org/officeDocument/2006/relationships/image" Target="../media/image440.png"/><Relationship Id="rId20"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522.png"/><Relationship Id="rId5" Type="http://schemas.openxmlformats.org/officeDocument/2006/relationships/image" Target="../media/image55.png"/><Relationship Id="rId15" Type="http://schemas.openxmlformats.org/officeDocument/2006/relationships/image" Target="../media/image431.png"/><Relationship Id="rId23" Type="http://schemas.openxmlformats.org/officeDocument/2006/relationships/image" Target="../media/image512.png"/><Relationship Id="rId10" Type="http://schemas.openxmlformats.org/officeDocument/2006/relationships/image" Target="../media/image60.png"/><Relationship Id="rId19" Type="http://schemas.openxmlformats.org/officeDocument/2006/relationships/image" Target="../media/image47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1.png"/><Relationship Id="rId22" Type="http://schemas.openxmlformats.org/officeDocument/2006/relationships/image" Target="../media/image500.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690.png"/><Relationship Id="rId3" Type="http://schemas.openxmlformats.org/officeDocument/2006/relationships/image" Target="../media/image64.png"/><Relationship Id="rId21" Type="http://schemas.openxmlformats.org/officeDocument/2006/relationships/image" Target="../media/image720.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680.png"/><Relationship Id="rId25" Type="http://schemas.openxmlformats.org/officeDocument/2006/relationships/image" Target="../media/image76.png"/><Relationship Id="rId2" Type="http://schemas.openxmlformats.org/officeDocument/2006/relationships/image" Target="../media/image52.png"/><Relationship Id="rId16" Type="http://schemas.openxmlformats.org/officeDocument/2006/relationships/image" Target="../media/image670.png"/><Relationship Id="rId20" Type="http://schemas.openxmlformats.org/officeDocument/2006/relationships/image" Target="../media/image711.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75.png"/><Relationship Id="rId5" Type="http://schemas.openxmlformats.org/officeDocument/2006/relationships/image" Target="../media/image66.png"/><Relationship Id="rId15" Type="http://schemas.openxmlformats.org/officeDocument/2006/relationships/image" Target="../media/image660.png"/><Relationship Id="rId23" Type="http://schemas.openxmlformats.org/officeDocument/2006/relationships/image" Target="../media/image740.png"/><Relationship Id="rId10" Type="http://schemas.openxmlformats.org/officeDocument/2006/relationships/image" Target="../media/image71.png"/><Relationship Id="rId19" Type="http://schemas.openxmlformats.org/officeDocument/2006/relationships/image" Target="../media/image70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650.png"/><Relationship Id="rId22" Type="http://schemas.openxmlformats.org/officeDocument/2006/relationships/image" Target="../media/image730.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image" Target="../media/image79.png"/><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100.png"/><Relationship Id="rId2" Type="http://schemas.openxmlformats.org/officeDocument/2006/relationships/image" Target="../media/image9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3.png"/><Relationship Id="rId4" Type="http://schemas.openxmlformats.org/officeDocument/2006/relationships/image" Target="../media/image101.png"/></Relationships>
</file>

<file path=ppt/slides/_rels/slide29.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0.png"/><Relationship Id="rId3" Type="http://schemas.openxmlformats.org/officeDocument/2006/relationships/image" Target="../media/image312.png"/><Relationship Id="rId7" Type="http://schemas.openxmlformats.org/officeDocument/2006/relationships/image" Target="../media/image361.png"/><Relationship Id="rId12" Type="http://schemas.openxmlformats.org/officeDocument/2006/relationships/image" Target="../media/image4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0.png"/><Relationship Id="rId10" Type="http://schemas.openxmlformats.org/officeDocument/2006/relationships/image" Target="../media/image390.png"/><Relationship Id="rId4" Type="http://schemas.openxmlformats.org/officeDocument/2006/relationships/image" Target="../media/image330.png"/><Relationship Id="rId9" Type="http://schemas.openxmlformats.org/officeDocument/2006/relationships/image" Target="../media/image3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2.png"/><Relationship Id="rId7" Type="http://schemas.openxmlformats.org/officeDocument/2006/relationships/image" Target="../media/image4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4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51.png"/><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image" Target="../media/image372.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12.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32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2.png"/><Relationship Id="rId4" Type="http://schemas.openxmlformats.org/officeDocument/2006/relationships/image" Target="../media/image490.png"/></Relationships>
</file>

<file path=ppt/slides/_rels/slide3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1.png"/><Relationship Id="rId4" Type="http://schemas.openxmlformats.org/officeDocument/2006/relationships/image" Target="../media/image3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2.png"/><Relationship Id="rId5" Type="http://schemas.openxmlformats.org/officeDocument/2006/relationships/image" Target="../media/image341.png"/><Relationship Id="rId4" Type="http://schemas.openxmlformats.org/officeDocument/2006/relationships/image" Target="../media/image312.png"/></Relationships>
</file>

<file path=ppt/slides/_rels/slide4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601.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4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4.png"/><Relationship Id="rId7"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1.pn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5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41.png"/><Relationship Id="rId5" Type="http://schemas.openxmlformats.org/officeDocument/2006/relationships/image" Target="../media/image119.png"/><Relationship Id="rId4" Type="http://schemas.openxmlformats.org/officeDocument/2006/relationships/image" Target="../media/image118.png"/></Relationships>
</file>

<file path=ppt/slides/_rels/slide46.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47.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20.png"/><Relationship Id="rId7" Type="http://schemas.openxmlformats.org/officeDocument/2006/relationships/image" Target="../media/image68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0.png"/><Relationship Id="rId4" Type="http://schemas.openxmlformats.org/officeDocument/2006/relationships/image" Target="../media/image1110.png"/></Relationships>
</file>

<file path=ppt/slides/_rels/slide48.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image" Target="../media/image123.png"/><Relationship Id="rId18" Type="http://schemas.openxmlformats.org/officeDocument/2006/relationships/image" Target="../media/image125.png"/><Relationship Id="rId26" Type="http://schemas.openxmlformats.org/officeDocument/2006/relationships/image" Target="../media/image21.png"/><Relationship Id="rId39" Type="http://schemas.openxmlformats.org/officeDocument/2006/relationships/image" Target="../media/image142.png"/><Relationship Id="rId3" Type="http://schemas.openxmlformats.org/officeDocument/2006/relationships/image" Target="../media/image10.png"/><Relationship Id="rId21" Type="http://schemas.openxmlformats.org/officeDocument/2006/relationships/image" Target="../media/image18.png"/><Relationship Id="rId34" Type="http://schemas.openxmlformats.org/officeDocument/2006/relationships/image" Target="../media/image136.png"/><Relationship Id="rId42" Type="http://schemas.openxmlformats.org/officeDocument/2006/relationships/image" Target="../media/image97.png"/><Relationship Id="rId47" Type="http://schemas.openxmlformats.org/officeDocument/2006/relationships/image" Target="../media/image1020.png"/><Relationship Id="rId7" Type="http://schemas.openxmlformats.org/officeDocument/2006/relationships/image" Target="../media/image730.png"/><Relationship Id="rId12" Type="http://schemas.openxmlformats.org/officeDocument/2006/relationships/image" Target="../media/image122.png"/><Relationship Id="rId17" Type="http://schemas.openxmlformats.org/officeDocument/2006/relationships/image" Target="../media/image124.png"/><Relationship Id="rId25" Type="http://schemas.openxmlformats.org/officeDocument/2006/relationships/image" Target="../media/image129.png"/><Relationship Id="rId33" Type="http://schemas.openxmlformats.org/officeDocument/2006/relationships/image" Target="../media/image135.png"/><Relationship Id="rId38" Type="http://schemas.openxmlformats.org/officeDocument/2006/relationships/image" Target="../media/image141.png"/><Relationship Id="rId46" Type="http://schemas.openxmlformats.org/officeDocument/2006/relationships/image" Target="../media/image101.png"/><Relationship Id="rId2" Type="http://schemas.openxmlformats.org/officeDocument/2006/relationships/notesSlide" Target="../notesSlides/notesSlide20.xml"/><Relationship Id="rId16" Type="http://schemas.openxmlformats.org/officeDocument/2006/relationships/image" Target="../media/image17.png"/><Relationship Id="rId20" Type="http://schemas.openxmlformats.org/officeDocument/2006/relationships/image" Target="../media/image15.png"/><Relationship Id="rId29" Type="http://schemas.openxmlformats.org/officeDocument/2006/relationships/image" Target="../media/image131.png"/><Relationship Id="rId41"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720.png"/><Relationship Id="rId11" Type="http://schemas.openxmlformats.org/officeDocument/2006/relationships/image" Target="../media/image13.png"/><Relationship Id="rId24" Type="http://schemas.openxmlformats.org/officeDocument/2006/relationships/image" Target="../media/image128.png"/><Relationship Id="rId32" Type="http://schemas.openxmlformats.org/officeDocument/2006/relationships/image" Target="../media/image134.png"/><Relationship Id="rId37" Type="http://schemas.openxmlformats.org/officeDocument/2006/relationships/image" Target="../media/image139.png"/><Relationship Id="rId40" Type="http://schemas.openxmlformats.org/officeDocument/2006/relationships/image" Target="../media/image143.png"/><Relationship Id="rId45" Type="http://schemas.openxmlformats.org/officeDocument/2006/relationships/image" Target="../media/image100.png"/><Relationship Id="rId5" Type="http://schemas.openxmlformats.org/officeDocument/2006/relationships/image" Target="../media/image711.png"/><Relationship Id="rId15" Type="http://schemas.openxmlformats.org/officeDocument/2006/relationships/image" Target="../media/image16.png"/><Relationship Id="rId23" Type="http://schemas.openxmlformats.org/officeDocument/2006/relationships/image" Target="../media/image127.png"/><Relationship Id="rId28" Type="http://schemas.openxmlformats.org/officeDocument/2006/relationships/image" Target="../media/image130.png"/><Relationship Id="rId36" Type="http://schemas.openxmlformats.org/officeDocument/2006/relationships/image" Target="../media/image138.png"/><Relationship Id="rId10" Type="http://schemas.openxmlformats.org/officeDocument/2006/relationships/image" Target="../media/image12.png"/><Relationship Id="rId19" Type="http://schemas.openxmlformats.org/officeDocument/2006/relationships/image" Target="../media/image126.png"/><Relationship Id="rId31" Type="http://schemas.openxmlformats.org/officeDocument/2006/relationships/image" Target="../media/image133.png"/><Relationship Id="rId44" Type="http://schemas.openxmlformats.org/officeDocument/2006/relationships/image" Target="../media/image99.png"/><Relationship Id="rId4" Type="http://schemas.openxmlformats.org/officeDocument/2006/relationships/image" Target="../media/image121.png"/><Relationship Id="rId9" Type="http://schemas.openxmlformats.org/officeDocument/2006/relationships/image" Target="../media/image11.png"/><Relationship Id="rId14" Type="http://schemas.openxmlformats.org/officeDocument/2006/relationships/image" Target="../media/image14.png"/><Relationship Id="rId22" Type="http://schemas.openxmlformats.org/officeDocument/2006/relationships/image" Target="../media/image19.png"/><Relationship Id="rId27" Type="http://schemas.openxmlformats.org/officeDocument/2006/relationships/image" Target="../media/image20.png"/><Relationship Id="rId30" Type="http://schemas.openxmlformats.org/officeDocument/2006/relationships/image" Target="../media/image132.png"/><Relationship Id="rId35" Type="http://schemas.openxmlformats.org/officeDocument/2006/relationships/image" Target="../media/image137.png"/><Relationship Id="rId43" Type="http://schemas.openxmlformats.org/officeDocument/2006/relationships/image" Target="../media/image98.png"/><Relationship Id="rId48" Type="http://schemas.openxmlformats.org/officeDocument/2006/relationships/image" Target="../media/image1030.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9.png"/><Relationship Id="rId4" Type="http://schemas.openxmlformats.org/officeDocument/2006/relationships/image" Target="../media/image32.png"/><Relationship Id="rId9"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0.png"/><Relationship Id="rId3" Type="http://schemas.openxmlformats.org/officeDocument/2006/relationships/image" Target="../media/image312.png"/><Relationship Id="rId7" Type="http://schemas.openxmlformats.org/officeDocument/2006/relationships/image" Target="../media/image361.png"/><Relationship Id="rId12" Type="http://schemas.openxmlformats.org/officeDocument/2006/relationships/image" Target="../media/image41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0.png"/><Relationship Id="rId10" Type="http://schemas.openxmlformats.org/officeDocument/2006/relationships/image" Target="../media/image390.png"/><Relationship Id="rId4" Type="http://schemas.openxmlformats.org/officeDocument/2006/relationships/image" Target="../media/image330.png"/><Relationship Id="rId9" Type="http://schemas.openxmlformats.org/officeDocument/2006/relationships/image" Target="../media/image381.png"/></Relationships>
</file>

<file path=ppt/slides/_rels/slide57.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50.png"/><Relationship Id="rId7" Type="http://schemas.openxmlformats.org/officeDocument/2006/relationships/image" Target="../media/image47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580.png"/><Relationship Id="rId4" Type="http://schemas.openxmlformats.org/officeDocument/2006/relationships/image" Target="../media/image461.png"/><Relationship Id="rId9" Type="http://schemas.openxmlformats.org/officeDocument/2006/relationships/image" Target="../media/image491.png"/></Relationships>
</file>

<file path=ppt/slides/_rels/slide58.xml.rels><?xml version="1.0" encoding="UTF-8" standalone="yes"?>
<Relationships xmlns="http://schemas.openxmlformats.org/package/2006/relationships"><Relationship Id="rId8" Type="http://schemas.openxmlformats.org/officeDocument/2006/relationships/image" Target="../media/image542.png"/><Relationship Id="rId3" Type="http://schemas.openxmlformats.org/officeDocument/2006/relationships/image" Target="../media/image461.png"/><Relationship Id="rId7" Type="http://schemas.openxmlformats.org/officeDocument/2006/relationships/image" Target="../media/image5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22.png"/><Relationship Id="rId5" Type="http://schemas.openxmlformats.org/officeDocument/2006/relationships/image" Target="../media/image512.png"/><Relationship Id="rId4" Type="http://schemas.openxmlformats.org/officeDocument/2006/relationships/image" Target="../media/image500.png"/></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60.png"/><Relationship Id="rId7" Type="http://schemas.openxmlformats.org/officeDocument/2006/relationships/image" Target="../media/image621.png"/><Relationship Id="rId12" Type="http://schemas.openxmlformats.org/officeDocument/2006/relationships/image" Target="../media/image6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1.png"/><Relationship Id="rId11" Type="http://schemas.openxmlformats.org/officeDocument/2006/relationships/image" Target="../media/image650.png"/><Relationship Id="rId5" Type="http://schemas.openxmlformats.org/officeDocument/2006/relationships/image" Target="../media/image581.png"/><Relationship Id="rId10" Type="http://schemas.openxmlformats.org/officeDocument/2006/relationships/image" Target="../media/image146.png"/><Relationship Id="rId4" Type="http://schemas.openxmlformats.org/officeDocument/2006/relationships/image" Target="../media/image570.png"/><Relationship Id="rId9" Type="http://schemas.openxmlformats.org/officeDocument/2006/relationships/image" Target="../media/image630.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6963" y="283483"/>
            <a:ext cx="7012005" cy="733270"/>
          </a:xfrm>
        </p:spPr>
        <p:txBody>
          <a:bodyPr>
            <a:normAutofit fontScale="90000"/>
          </a:bodyPr>
          <a:lstStyle/>
          <a:p>
            <a:r>
              <a:rPr lang="ja-JP" altLang="en-US" dirty="0"/>
              <a:t>フーリエ変換とは （画像）</a:t>
            </a:r>
            <a:endParaRPr kumimoji="1" lang="ja-JP" altLang="en-US" dirty="0"/>
          </a:p>
        </p:txBody>
      </p:sp>
      <p:sp>
        <p:nvSpPr>
          <p:cNvPr id="3" name="コンテンツ プレースホルダー 2"/>
          <p:cNvSpPr>
            <a:spLocks noGrp="1"/>
          </p:cNvSpPr>
          <p:nvPr>
            <p:ph idx="1"/>
          </p:nvPr>
        </p:nvSpPr>
        <p:spPr>
          <a:xfrm>
            <a:off x="8403542" y="123249"/>
            <a:ext cx="3348904" cy="1053738"/>
          </a:xfrm>
          <a:solidFill>
            <a:schemeClr val="accent4"/>
          </a:solidFill>
        </p:spPr>
        <p:txBody>
          <a:bodyPr/>
          <a:lstStyle/>
          <a:p>
            <a:pPr marL="0" indent="0">
              <a:buNone/>
            </a:pPr>
            <a:r>
              <a:rPr lang="en-US" altLang="ja-JP" dirty="0" smtClean="0"/>
              <a:t>FourierPaint.py</a:t>
            </a:r>
          </a:p>
          <a:p>
            <a:pPr marL="0" indent="0">
              <a:buNone/>
            </a:pPr>
            <a:r>
              <a:rPr lang="en-US" altLang="ja-JP" dirty="0"/>
              <a:t>FourierImg.py</a:t>
            </a:r>
            <a:endParaRPr kumimoji="1" lang="ja-JP" altLang="en-US" dirty="0"/>
          </a:p>
        </p:txBody>
      </p:sp>
    </p:spTree>
    <p:extLst>
      <p:ext uri="{BB962C8B-B14F-4D97-AF65-F5344CB8AC3E}">
        <p14:creationId xmlns:p14="http://schemas.microsoft.com/office/powerpoint/2010/main" val="912967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063" y="283483"/>
            <a:ext cx="7012005" cy="733270"/>
          </a:xfrm>
        </p:spPr>
        <p:txBody>
          <a:bodyPr>
            <a:normAutofit/>
          </a:bodyPr>
          <a:lstStyle/>
          <a:p>
            <a:r>
              <a:rPr kumimoji="1" lang="ja-JP" altLang="en-US" dirty="0" smtClean="0"/>
              <a:t>余談 </a:t>
            </a:r>
            <a:r>
              <a:rPr kumimoji="1" lang="en-US" altLang="ja-JP" dirty="0" smtClean="0"/>
              <a:t>(</a:t>
            </a:r>
            <a:r>
              <a:rPr kumimoji="1" lang="ja-JP" altLang="en-US" dirty="0" smtClean="0"/>
              <a:t>ノイズ</a:t>
            </a:r>
            <a:r>
              <a:rPr kumimoji="1" lang="en-US" altLang="ja-JP" dirty="0" smtClean="0"/>
              <a:t>)</a:t>
            </a:r>
            <a:endParaRPr kumimoji="1" lang="ja-JP" altLang="en-US" dirty="0"/>
          </a:p>
        </p:txBody>
      </p:sp>
      <p:sp>
        <p:nvSpPr>
          <p:cNvPr id="4" name="コンテンツ プレースホルダー 3"/>
          <p:cNvSpPr>
            <a:spLocks noGrp="1"/>
          </p:cNvSpPr>
          <p:nvPr>
            <p:ph idx="1"/>
          </p:nvPr>
        </p:nvSpPr>
        <p:spPr>
          <a:xfrm>
            <a:off x="457199" y="1262079"/>
            <a:ext cx="9753601" cy="1434229"/>
          </a:xfrm>
        </p:spPr>
        <p:txBody>
          <a:bodyPr>
            <a:normAutofit/>
          </a:bodyPr>
          <a:lstStyle/>
          <a:p>
            <a:pPr marL="0" indent="0">
              <a:buNone/>
            </a:pPr>
            <a:r>
              <a:rPr lang="ja-JP" altLang="en-US" dirty="0" smtClean="0"/>
              <a:t>ノイズ（雑音）には，それが含む周波数の分布に応じて特定の名前が付いたものがある</a:t>
            </a:r>
            <a:endParaRPr kumimoji="1" lang="en-US" altLang="ja-JP" dirty="0" smtClean="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62" y="3001108"/>
            <a:ext cx="3704493" cy="2778369"/>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1" y="3009900"/>
            <a:ext cx="3692769" cy="2769577"/>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8215" y="3018691"/>
            <a:ext cx="3681047" cy="2760785"/>
          </a:xfrm>
          <a:prstGeom prst="rect">
            <a:avLst/>
          </a:prstGeom>
        </p:spPr>
      </p:pic>
      <p:sp>
        <p:nvSpPr>
          <p:cNvPr id="8" name="正方形/長方形 7"/>
          <p:cNvSpPr/>
          <p:nvPr/>
        </p:nvSpPr>
        <p:spPr>
          <a:xfrm>
            <a:off x="555017" y="5753072"/>
            <a:ext cx="3352200" cy="707886"/>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ホワイトノイズ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スペクトルが一様に分布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633012" y="5753072"/>
            <a:ext cx="3558988" cy="707886"/>
          </a:xfrm>
          <a:prstGeom prst="rect">
            <a:avLst/>
          </a:prstGeom>
        </p:spPr>
        <p:txBody>
          <a:bodyPr wrap="none">
            <a:spAutoFit/>
          </a:bodyP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ブラウンノイズ</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スペクトル分布が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1/f</a:t>
            </a:r>
            <a:r>
              <a:rPr lang="en-US" altLang="ja-JP" sz="2000"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に比例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32426" y="5753072"/>
            <a:ext cx="3558988" cy="707886"/>
          </a:xfrm>
          <a:prstGeom prst="rect">
            <a:avLst/>
          </a:prstGeom>
        </p:spPr>
        <p:txBody>
          <a:bodyPr wrap="none">
            <a:spAutoFit/>
          </a:bodyP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ピンクノイズ</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スペクトル分布が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1/f</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比例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1134721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 y="4476931"/>
            <a:ext cx="2682895" cy="2012172"/>
          </a:xfrm>
          <a:prstGeom prst="rect">
            <a:avLst/>
          </a:prstGeom>
        </p:spPr>
      </p:pic>
      <p:sp>
        <p:nvSpPr>
          <p:cNvPr id="2" name="タイトル 1"/>
          <p:cNvSpPr>
            <a:spLocks noGrp="1"/>
          </p:cNvSpPr>
          <p:nvPr>
            <p:ph type="title"/>
          </p:nvPr>
        </p:nvSpPr>
        <p:spPr>
          <a:xfrm>
            <a:off x="718789" y="167369"/>
            <a:ext cx="11473211" cy="733270"/>
          </a:xfrm>
        </p:spPr>
        <p:txBody>
          <a:bodyPr/>
          <a:lstStyle/>
          <a:p>
            <a:r>
              <a:rPr kumimoji="1" lang="ja-JP" altLang="en-US" dirty="0" smtClean="0"/>
              <a:t>周波数フィルタリング（音）</a:t>
            </a:r>
            <a:endParaRPr kumimoji="1" lang="ja-JP" altLang="en-US" dirty="0"/>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b="4907"/>
          <a:stretch/>
        </p:blipFill>
        <p:spPr>
          <a:xfrm>
            <a:off x="669558" y="1365075"/>
            <a:ext cx="2581460" cy="1478265"/>
          </a:xfrm>
          <a:prstGeom prst="rect">
            <a:avLst/>
          </a:prstGeom>
        </p:spPr>
      </p:pic>
      <p:sp>
        <p:nvSpPr>
          <p:cNvPr id="5" name="正方形/長方形 4"/>
          <p:cNvSpPr/>
          <p:nvPr/>
        </p:nvSpPr>
        <p:spPr>
          <a:xfrm>
            <a:off x="1215196" y="1154277"/>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入力信号（音）</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右矢印 6"/>
          <p:cNvSpPr/>
          <p:nvPr/>
        </p:nvSpPr>
        <p:spPr>
          <a:xfrm rot="5400000">
            <a:off x="1062146"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16200000">
            <a:off x="676538" y="3604334"/>
            <a:ext cx="1723549"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9" name="正方形/長方形 8"/>
          <p:cNvSpPr/>
          <p:nvPr/>
        </p:nvSpPr>
        <p:spPr>
          <a:xfrm>
            <a:off x="1230436" y="6422745"/>
            <a:ext cx="133882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周波数係数</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3269332" y="4926869"/>
            <a:ext cx="1569660"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3356410" y="4680458"/>
            <a:ext cx="1365504" cy="0"/>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0" y="4183856"/>
            <a:ext cx="0" cy="997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022271" y="4025900"/>
            <a:ext cx="0" cy="788988"/>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3553164" y="4333876"/>
            <a:ext cx="933451" cy="316706"/>
          </a:xfrm>
          <a:custGeom>
            <a:avLst/>
            <a:gdLst>
              <a:gd name="connsiteX0" fmla="*/ 0 w 1281113"/>
              <a:gd name="connsiteY0" fmla="*/ 171450 h 171450"/>
              <a:gd name="connsiteX1" fmla="*/ 457200 w 1281113"/>
              <a:gd name="connsiteY1" fmla="*/ 171450 h 171450"/>
              <a:gd name="connsiteX2" fmla="*/ 457200 w 1281113"/>
              <a:gd name="connsiteY2" fmla="*/ 0 h 171450"/>
              <a:gd name="connsiteX3" fmla="*/ 842963 w 1281113"/>
              <a:gd name="connsiteY3" fmla="*/ 0 h 171450"/>
              <a:gd name="connsiteX4" fmla="*/ 842963 w 1281113"/>
              <a:gd name="connsiteY4" fmla="*/ 171450 h 171450"/>
              <a:gd name="connsiteX5" fmla="*/ 1281113 w 1281113"/>
              <a:gd name="connsiteY5"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113" h="171450">
                <a:moveTo>
                  <a:pt x="0" y="171450"/>
                </a:moveTo>
                <a:lnTo>
                  <a:pt x="457200" y="171450"/>
                </a:lnTo>
                <a:lnTo>
                  <a:pt x="457200" y="0"/>
                </a:lnTo>
                <a:lnTo>
                  <a:pt x="842963" y="0"/>
                </a:lnTo>
                <a:lnTo>
                  <a:pt x="842963" y="171450"/>
                </a:lnTo>
                <a:lnTo>
                  <a:pt x="1281113" y="17145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5083" y="1361005"/>
            <a:ext cx="2585841" cy="1557191"/>
          </a:xfrm>
          <a:prstGeom prst="rect">
            <a:avLst/>
          </a:prstGeom>
        </p:spPr>
      </p:pic>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1373" y="4495568"/>
            <a:ext cx="2656227" cy="1992170"/>
          </a:xfrm>
          <a:prstGeom prst="rect">
            <a:avLst/>
          </a:prstGeom>
        </p:spPr>
      </p:pic>
      <p:sp>
        <p:nvSpPr>
          <p:cNvPr id="29" name="正方形/長方形 28"/>
          <p:cNvSpPr/>
          <p:nvPr/>
        </p:nvSpPr>
        <p:spPr>
          <a:xfrm>
            <a:off x="4827076" y="6422745"/>
            <a:ext cx="295465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高周波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成分</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を完全にゼロに</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261523" y="5170146"/>
            <a:ext cx="54373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ゼロ</a:t>
            </a:r>
            <a:endParaRPr lang="ja-JP" altLang="en-US" sz="1400" dirty="0"/>
          </a:p>
        </p:txBody>
      </p:sp>
      <p:sp>
        <p:nvSpPr>
          <p:cNvPr id="34" name="右矢印 33"/>
          <p:cNvSpPr/>
          <p:nvPr/>
        </p:nvSpPr>
        <p:spPr>
          <a:xfrm rot="16200000">
            <a:off x="5262671" y="3518227"/>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577646" y="1154277"/>
            <a:ext cx="110799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出力</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信号</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rot="5400000">
            <a:off x="5552967" y="3610200"/>
            <a:ext cx="180049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37" name="正方形/長方形 36"/>
          <p:cNvSpPr/>
          <p:nvPr/>
        </p:nvSpPr>
        <p:spPr>
          <a:xfrm>
            <a:off x="7761305" y="2952716"/>
            <a:ext cx="4185761" cy="236988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フーリエ変換により周波数を</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考慮した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filter</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が設計できる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フーリエ変換し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周波数空間でフィルタを掛け</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逆フーリエ変換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9912801" y="119938"/>
            <a:ext cx="2142638" cy="461665"/>
          </a:xfrm>
          <a:prstGeom prst="rect">
            <a:avLst/>
          </a:prstGeom>
          <a:solidFill>
            <a:schemeClr val="accent4"/>
          </a:solidFill>
        </p:spPr>
        <p:txBody>
          <a:bodyPr wrap="none">
            <a:spAutoFit/>
          </a:bodyPr>
          <a:lstStyle/>
          <a:p>
            <a:r>
              <a:rPr lang="en-US" altLang="ja-JP" sz="2400" dirty="0" smtClean="0"/>
              <a:t>FourieSound.py</a:t>
            </a:r>
            <a:endParaRPr lang="ja-JP" altLang="en-US" sz="2400" dirty="0"/>
          </a:p>
        </p:txBody>
      </p:sp>
      <p:cxnSp>
        <p:nvCxnSpPr>
          <p:cNvPr id="13" name="直線矢印コネクタ 12"/>
          <p:cNvCxnSpPr/>
          <p:nvPr/>
        </p:nvCxnSpPr>
        <p:spPr>
          <a:xfrm>
            <a:off x="6179344"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5311405" y="5170146"/>
            <a:ext cx="54373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ゼロ</a:t>
            </a:r>
            <a:endParaRPr lang="ja-JP" altLang="en-US" sz="1400" dirty="0"/>
          </a:p>
        </p:txBody>
      </p:sp>
      <p:cxnSp>
        <p:nvCxnSpPr>
          <p:cNvPr id="38" name="直線矢印コネクタ 37"/>
          <p:cNvCxnSpPr/>
          <p:nvPr/>
        </p:nvCxnSpPr>
        <p:spPr>
          <a:xfrm>
            <a:off x="5229226"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0" name="右矢印 9"/>
          <p:cNvSpPr/>
          <p:nvPr/>
        </p:nvSpPr>
        <p:spPr>
          <a:xfrm>
            <a:off x="3223613" y="5298640"/>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6154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周波数フィルタリング（音）</a:t>
            </a:r>
            <a:endParaRPr kumimoji="1" lang="ja-JP" altLang="en-US" dirty="0"/>
          </a:p>
        </p:txBody>
      </p:sp>
      <p:sp>
        <p:nvSpPr>
          <p:cNvPr id="7" name="正方形/長方形 6"/>
          <p:cNvSpPr/>
          <p:nvPr/>
        </p:nvSpPr>
        <p:spPr>
          <a:xfrm>
            <a:off x="718789" y="1340837"/>
            <a:ext cx="7725192" cy="2123658"/>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イコライザ</a:t>
            </a:r>
            <a:endPar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周波数ごとにボリュームを調整する音質調整器</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1.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音源をフーリエ変換し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2.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周波数ごとにフィルタを掛け</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3.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逆フーリエ変換</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718789" y="3666276"/>
            <a:ext cx="5334518" cy="2800231"/>
          </a:xfrm>
          <a:prstGeom prst="rect">
            <a:avLst/>
          </a:prstGeom>
        </p:spPr>
      </p:pic>
      <p:sp>
        <p:nvSpPr>
          <p:cNvPr id="9" name="正方形/長方形 8"/>
          <p:cNvSpPr/>
          <p:nvPr/>
        </p:nvSpPr>
        <p:spPr>
          <a:xfrm>
            <a:off x="2303768" y="6488668"/>
            <a:ext cx="2004075" cy="369332"/>
          </a:xfrm>
          <a:prstGeom prst="rect">
            <a:avLst/>
          </a:prstGeom>
        </p:spPr>
        <p:txBody>
          <a:bodyPr wrap="none">
            <a:spAutoFit/>
          </a:bodyPr>
          <a:lstStyle/>
          <a:p>
            <a:r>
              <a:rPr lang="en-US" altLang="ja-JP" dirty="0" err="1" smtClean="0"/>
              <a:t>Itunes</a:t>
            </a:r>
            <a:r>
              <a:rPr lang="ja-JP" altLang="en-US" dirty="0" smtClean="0"/>
              <a:t>のイコライザ</a:t>
            </a:r>
            <a:endParaRPr lang="en-US" altLang="ja-JP" dirty="0"/>
          </a:p>
        </p:txBody>
      </p:sp>
    </p:spTree>
    <p:extLst>
      <p:ext uri="{BB962C8B-B14F-4D97-AF65-F5344CB8AC3E}">
        <p14:creationId xmlns:p14="http://schemas.microsoft.com/office/powerpoint/2010/main" val="2338743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9165" y="1125039"/>
            <a:ext cx="1661885" cy="1661885"/>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6735" y="4828419"/>
            <a:ext cx="1661885" cy="1661885"/>
          </a:xfrm>
          <a:prstGeom prst="rect">
            <a:avLst/>
          </a:prstGeom>
          <a:ln>
            <a:solidFill>
              <a:schemeClr val="tx1"/>
            </a:solidFill>
          </a:ln>
        </p:spPr>
      </p:pic>
      <p:sp>
        <p:nvSpPr>
          <p:cNvPr id="11" name="タイトル 1"/>
          <p:cNvSpPr>
            <a:spLocks noGrp="1"/>
          </p:cNvSpPr>
          <p:nvPr>
            <p:ph type="title"/>
          </p:nvPr>
        </p:nvSpPr>
        <p:spPr>
          <a:xfrm>
            <a:off x="994418" y="184341"/>
            <a:ext cx="10079840" cy="733270"/>
          </a:xfrm>
        </p:spPr>
        <p:txBody>
          <a:bodyPr/>
          <a:lstStyle/>
          <a:p>
            <a:pPr algn="ctr"/>
            <a:r>
              <a:rPr lang="ja-JP" altLang="en-US" dirty="0"/>
              <a:t>周波数フィルタリング</a:t>
            </a:r>
            <a:r>
              <a:rPr lang="ja-JP" altLang="en-US" dirty="0" smtClean="0"/>
              <a:t>（</a:t>
            </a:r>
            <a:r>
              <a:rPr lang="ja-JP" altLang="en-US" dirty="0"/>
              <a:t>画像</a:t>
            </a:r>
            <a:r>
              <a:rPr lang="ja-JP" altLang="en-US" dirty="0" smtClean="0"/>
              <a:t>）</a:t>
            </a:r>
            <a:endParaRPr kumimoji="1" lang="ja-JP" altLang="en-US" dirty="0"/>
          </a:p>
        </p:txBody>
      </p:sp>
      <p:sp>
        <p:nvSpPr>
          <p:cNvPr id="12" name="右矢印 11"/>
          <p:cNvSpPr/>
          <p:nvPr/>
        </p:nvSpPr>
        <p:spPr>
          <a:xfrm rot="5400000">
            <a:off x="1668538"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rot="16200000">
            <a:off x="1539410" y="3450446"/>
            <a:ext cx="1210588" cy="707886"/>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右矢印 13"/>
          <p:cNvSpPr/>
          <p:nvPr/>
        </p:nvSpPr>
        <p:spPr>
          <a:xfrm>
            <a:off x="3607917" y="5503034"/>
            <a:ext cx="438624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4556096" y="5834509"/>
            <a:ext cx="2492990" cy="646331"/>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a:t>
            </a:r>
            <a:endPar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フィルタ画像を掛ける</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7708" y="1226415"/>
            <a:ext cx="1676444" cy="1676444"/>
          </a:xfrm>
          <a:prstGeom prst="rect">
            <a:avLst/>
          </a:prstGeom>
        </p:spPr>
      </p:pic>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6146" y="4054740"/>
            <a:ext cx="1317964" cy="1317964"/>
          </a:xfrm>
          <a:prstGeom prst="rect">
            <a:avLst/>
          </a:prstGeom>
          <a:ln>
            <a:solidFill>
              <a:schemeClr val="tx1"/>
            </a:solidFill>
          </a:ln>
        </p:spPr>
      </p:pic>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9379" y="4828419"/>
            <a:ext cx="1661885" cy="1661885"/>
          </a:xfrm>
          <a:prstGeom prst="rect">
            <a:avLst/>
          </a:prstGeom>
          <a:ln>
            <a:solidFill>
              <a:schemeClr val="tx1"/>
            </a:solidFill>
          </a:ln>
        </p:spPr>
      </p:pic>
      <p:pic>
        <p:nvPicPr>
          <p:cNvPr id="20" name="図 1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51" t="34029" r="34047" b="33642"/>
          <a:stretch/>
        </p:blipFill>
        <p:spPr>
          <a:xfrm>
            <a:off x="6034338" y="4033470"/>
            <a:ext cx="1321197" cy="1322301"/>
          </a:xfrm>
          <a:prstGeom prst="rect">
            <a:avLst/>
          </a:prstGeom>
          <a:ln>
            <a:solidFill>
              <a:schemeClr val="tx1"/>
            </a:solidFill>
          </a:ln>
        </p:spPr>
      </p:pic>
      <p:pic>
        <p:nvPicPr>
          <p:cNvPr id="24" name="図 23"/>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51" t="34029" r="34047" b="33642"/>
          <a:stretch/>
        </p:blipFill>
        <p:spPr>
          <a:xfrm>
            <a:off x="8448282" y="4835047"/>
            <a:ext cx="1665962" cy="1667354"/>
          </a:xfrm>
          <a:prstGeom prst="rect">
            <a:avLst/>
          </a:prstGeom>
          <a:ln>
            <a:solidFill>
              <a:schemeClr val="tx1"/>
            </a:solidFill>
          </a:ln>
        </p:spPr>
      </p:pic>
      <p:sp>
        <p:nvSpPr>
          <p:cNvPr id="2" name="正方形/長方形 1"/>
          <p:cNvSpPr/>
          <p:nvPr/>
        </p:nvSpPr>
        <p:spPr>
          <a:xfrm>
            <a:off x="5522584" y="4388776"/>
            <a:ext cx="596638" cy="707886"/>
          </a:xfrm>
          <a:prstGeom prst="rect">
            <a:avLst/>
          </a:prstGeom>
        </p:spPr>
        <p:txBody>
          <a:bodyPr wrap="none">
            <a:spAutoFit/>
          </a:bodyPr>
          <a:lstStyle/>
          <a:p>
            <a:r>
              <a:rPr lang="en-US" altLang="ja-JP" sz="4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000" dirty="0"/>
          </a:p>
        </p:txBody>
      </p:sp>
      <p:sp>
        <p:nvSpPr>
          <p:cNvPr id="26" name="右矢印 25"/>
          <p:cNvSpPr/>
          <p:nvPr/>
        </p:nvSpPr>
        <p:spPr>
          <a:xfrm rot="16200000">
            <a:off x="8483294"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rot="5400000">
            <a:off x="8790424" y="3682774"/>
            <a:ext cx="180049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28" name="正方形/長方形 27"/>
          <p:cNvSpPr/>
          <p:nvPr/>
        </p:nvSpPr>
        <p:spPr>
          <a:xfrm>
            <a:off x="9961971" y="6179235"/>
            <a:ext cx="2230029" cy="738664"/>
          </a:xfrm>
          <a:prstGeom prst="rect">
            <a:avLst/>
          </a:prstGeom>
        </p:spPr>
        <p:txBody>
          <a:bodyPr wrap="square">
            <a:spAutoFit/>
          </a:bodyPr>
          <a:lstStyle/>
          <a:p>
            <a:pPr algn="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説明のため</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Lowpass</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半径を大きく可視化</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本当はもっと小さい</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140946" y="3642853"/>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022236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1024421"/>
            <a:ext cx="1661885" cy="1661885"/>
          </a:xfrm>
          <a:prstGeom prst="rect">
            <a:avLst/>
          </a:prstGeom>
          <a:ln>
            <a:solidFill>
              <a:schemeClr val="tx1"/>
            </a:solidFill>
          </a:ln>
        </p:spPr>
      </p:pic>
      <p:sp>
        <p:nvSpPr>
          <p:cNvPr id="11" name="タイトル 1"/>
          <p:cNvSpPr>
            <a:spLocks noGrp="1"/>
          </p:cNvSpPr>
          <p:nvPr>
            <p:ph type="title"/>
          </p:nvPr>
        </p:nvSpPr>
        <p:spPr>
          <a:xfrm>
            <a:off x="718790" y="283483"/>
            <a:ext cx="10079840" cy="733270"/>
          </a:xfrm>
        </p:spPr>
        <p:txBody>
          <a:bodyPr/>
          <a:lstStyle/>
          <a:p>
            <a:pPr algn="ctr"/>
            <a:r>
              <a:rPr lang="ja-JP" altLang="en-US" dirty="0"/>
              <a:t>周波数フィルタリング</a:t>
            </a:r>
            <a:r>
              <a:rPr lang="ja-JP" altLang="en-US" dirty="0" smtClean="0"/>
              <a:t>（</a:t>
            </a:r>
            <a:r>
              <a:rPr lang="ja-JP" altLang="en-US" dirty="0"/>
              <a:t>画像</a:t>
            </a:r>
            <a:r>
              <a:rPr lang="ja-JP" altLang="en-US" dirty="0" smtClean="0"/>
              <a:t>）</a:t>
            </a:r>
            <a:endParaRPr kumimoji="1" lang="ja-JP" altLang="en-US" dirty="0"/>
          </a:p>
        </p:txBody>
      </p:sp>
      <p:sp>
        <p:nvSpPr>
          <p:cNvPr id="12" name="右矢印 11"/>
          <p:cNvSpPr/>
          <p:nvPr/>
        </p:nvSpPr>
        <p:spPr>
          <a:xfrm>
            <a:off x="8835453" y="17051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295327" y="1372007"/>
            <a:ext cx="1467068"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Low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低周波成分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759" y="1420456"/>
            <a:ext cx="1676444" cy="1676444"/>
          </a:xfrm>
          <a:prstGeom prst="rect">
            <a:avLst/>
          </a:prstGeom>
        </p:spPr>
      </p:pic>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0825" y="4639129"/>
            <a:ext cx="1661885" cy="1661885"/>
          </a:xfrm>
          <a:prstGeom prst="rect">
            <a:avLst/>
          </a:prstGeom>
          <a:ln>
            <a:solidFill>
              <a:schemeClr val="tx1"/>
            </a:solidFill>
          </a:ln>
        </p:spPr>
      </p:pic>
      <p:pic>
        <p:nvPicPr>
          <p:cNvPr id="30" name="図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4188" y="1014544"/>
            <a:ext cx="1661885" cy="1661885"/>
          </a:xfrm>
          <a:prstGeom prst="rect">
            <a:avLst/>
          </a:prstGeom>
          <a:ln>
            <a:solidFill>
              <a:schemeClr val="tx1"/>
            </a:solidFill>
          </a:ln>
        </p:spPr>
      </p:pic>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4188" y="2828348"/>
            <a:ext cx="1661885" cy="1661885"/>
          </a:xfrm>
          <a:prstGeom prst="rect">
            <a:avLst/>
          </a:prstGeom>
          <a:ln>
            <a:solidFill>
              <a:schemeClr val="tx1"/>
            </a:solidFill>
          </a:ln>
        </p:spPr>
      </p:pic>
      <p:pic>
        <p:nvPicPr>
          <p:cNvPr id="32" name="図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4188" y="4642153"/>
            <a:ext cx="1661885" cy="1661885"/>
          </a:xfrm>
          <a:prstGeom prst="rect">
            <a:avLst/>
          </a:prstGeom>
          <a:ln>
            <a:solidFill>
              <a:schemeClr val="tx1"/>
            </a:solidFill>
          </a:ln>
        </p:spPr>
      </p:pic>
      <p:pic>
        <p:nvPicPr>
          <p:cNvPr id="33" name="図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0579" y="2831775"/>
            <a:ext cx="1661885" cy="1661885"/>
          </a:xfrm>
          <a:prstGeom prst="rect">
            <a:avLst/>
          </a:prstGeom>
          <a:ln>
            <a:solidFill>
              <a:schemeClr val="tx1"/>
            </a:solidFill>
          </a:ln>
        </p:spPr>
      </p:pic>
      <p:pic>
        <p:nvPicPr>
          <p:cNvPr id="34" name="図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65843" y="6027057"/>
            <a:ext cx="1661885" cy="1661885"/>
          </a:xfrm>
          <a:prstGeom prst="rect">
            <a:avLst/>
          </a:prstGeom>
          <a:ln>
            <a:solidFill>
              <a:schemeClr val="tx1"/>
            </a:solidFill>
          </a:ln>
        </p:spPr>
      </p:pic>
      <p:pic>
        <p:nvPicPr>
          <p:cNvPr id="35" name="図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543" y="3693886"/>
            <a:ext cx="1661885" cy="1661885"/>
          </a:xfrm>
          <a:prstGeom prst="rect">
            <a:avLst/>
          </a:prstGeom>
          <a:ln>
            <a:solidFill>
              <a:schemeClr val="tx1"/>
            </a:solidFill>
          </a:ln>
        </p:spPr>
      </p:pic>
      <p:pic>
        <p:nvPicPr>
          <p:cNvPr id="36" name="図 35"/>
          <p:cNvPicPr>
            <a:picLocks noChangeAspect="1"/>
          </p:cNvPicPr>
          <p:nvPr/>
        </p:nvPicPr>
        <p:blipFill rotWithShape="1">
          <a:blip r:embed="rId9" cstate="print">
            <a:extLst>
              <a:ext uri="{28A0092B-C50C-407E-A947-70E740481C1C}">
                <a14:useLocalDpi xmlns:a14="http://schemas.microsoft.com/office/drawing/2010/main" val="0"/>
              </a:ext>
            </a:extLst>
          </a:blip>
          <a:stretch/>
        </p:blipFill>
        <p:spPr>
          <a:xfrm>
            <a:off x="4850334" y="983440"/>
            <a:ext cx="1702866" cy="1702866"/>
          </a:xfrm>
          <a:prstGeom prst="rect">
            <a:avLst/>
          </a:prstGeom>
          <a:noFill/>
          <a:ln>
            <a:noFill/>
          </a:ln>
        </p:spPr>
      </p:pic>
      <p:sp>
        <p:nvSpPr>
          <p:cNvPr id="37" name="正方形/長方形 36"/>
          <p:cNvSpPr/>
          <p:nvPr/>
        </p:nvSpPr>
        <p:spPr>
          <a:xfrm>
            <a:off x="3271955" y="3200807"/>
            <a:ext cx="1513812"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High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高周波成分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3167086" y="5042307"/>
            <a:ext cx="1723549"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Band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特定周波成分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 name="図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2831775"/>
            <a:ext cx="1661885" cy="1661885"/>
          </a:xfrm>
          <a:prstGeom prst="rect">
            <a:avLst/>
          </a:prstGeom>
          <a:ln>
            <a:solidFill>
              <a:schemeClr val="tx1"/>
            </a:solidFill>
          </a:ln>
        </p:spPr>
      </p:pic>
      <p:pic>
        <p:nvPicPr>
          <p:cNvPr id="40" name="図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4639129"/>
            <a:ext cx="1661885" cy="1661885"/>
          </a:xfrm>
          <a:prstGeom prst="rect">
            <a:avLst/>
          </a:prstGeom>
          <a:ln>
            <a:solidFill>
              <a:schemeClr val="tx1"/>
            </a:solidFill>
          </a:ln>
        </p:spPr>
      </p:pic>
      <p:pic>
        <p:nvPicPr>
          <p:cNvPr id="41" name="図 4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39325" y="4639129"/>
            <a:ext cx="1661885" cy="1661885"/>
          </a:xfrm>
          <a:prstGeom prst="rect">
            <a:avLst/>
          </a:prstGeom>
          <a:ln>
            <a:solidFill>
              <a:schemeClr val="tx1"/>
            </a:solidFill>
          </a:ln>
        </p:spPr>
      </p:pic>
      <p:pic>
        <p:nvPicPr>
          <p:cNvPr id="42" name="図 4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29079" y="2831775"/>
            <a:ext cx="1661885" cy="1661885"/>
          </a:xfrm>
          <a:prstGeom prst="rect">
            <a:avLst/>
          </a:prstGeom>
          <a:ln>
            <a:solidFill>
              <a:schemeClr val="tx1"/>
            </a:solidFill>
          </a:ln>
        </p:spPr>
      </p:pic>
      <p:pic>
        <p:nvPicPr>
          <p:cNvPr id="43" name="図 42"/>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a:xfrm>
            <a:off x="6818834" y="983440"/>
            <a:ext cx="1702866" cy="1702866"/>
          </a:xfrm>
          <a:prstGeom prst="rect">
            <a:avLst/>
          </a:prstGeom>
          <a:noFill/>
          <a:ln>
            <a:noFill/>
          </a:ln>
        </p:spPr>
      </p:pic>
      <p:sp>
        <p:nvSpPr>
          <p:cNvPr id="44" name="右矢印 43"/>
          <p:cNvSpPr/>
          <p:nvPr/>
        </p:nvSpPr>
        <p:spPr>
          <a:xfrm>
            <a:off x="8835453" y="34323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a:off x="8835453" y="52103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802289" y="3090063"/>
            <a:ext cx="121058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47" name="正方形/長方形 46"/>
          <p:cNvSpPr/>
          <p:nvPr/>
        </p:nvSpPr>
        <p:spPr>
          <a:xfrm>
            <a:off x="674051" y="5394351"/>
            <a:ext cx="146706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周波数画像</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054976" y="6337780"/>
            <a:ext cx="1210589"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フィルタ</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0091435" y="6337780"/>
            <a:ext cx="121058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出力画像</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794710" y="6337780"/>
            <a:ext cx="1620957" cy="584775"/>
          </a:xfrm>
          <a:prstGeom prst="rect">
            <a:avLst/>
          </a:prstGeom>
        </p:spPr>
        <p:txBody>
          <a:bodyPr wrap="none">
            <a:spAutoFit/>
          </a:bodyPr>
          <a:lstStyle/>
          <a:p>
            <a:pPr algn="ct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フィルタ処理済</a:t>
            </a:r>
            <a:endParaRPr lang="en-US" altLang="ja-JP" sz="16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r>
              <a:rPr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51" name="正方形/長方形 50"/>
          <p:cNvSpPr/>
          <p:nvPr/>
        </p:nvSpPr>
        <p:spPr>
          <a:xfrm>
            <a:off x="8670028" y="47412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670028" y="29124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8670028" y="11852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75746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356055"/>
            <a:ext cx="11473211" cy="733270"/>
          </a:xfrm>
        </p:spPr>
        <p:txBody>
          <a:bodyPr>
            <a:normAutofit/>
          </a:bodyPr>
          <a:lstStyle/>
          <a:p>
            <a:r>
              <a:rPr lang="ja-JP" altLang="en-US" sz="4000" dirty="0" smtClean="0"/>
              <a:t>まとめ：音・画像のフーリエ変換の概要</a:t>
            </a:r>
            <a:endParaRPr kumimoji="1" lang="ja-JP" altLang="en-US" sz="4000" dirty="0"/>
          </a:p>
        </p:txBody>
      </p:sp>
      <p:sp>
        <p:nvSpPr>
          <p:cNvPr id="3" name="コンテンツ プレースホルダー 2"/>
          <p:cNvSpPr>
            <a:spLocks noGrp="1"/>
          </p:cNvSpPr>
          <p:nvPr>
            <p:ph idx="1"/>
          </p:nvPr>
        </p:nvSpPr>
        <p:spPr>
          <a:xfrm>
            <a:off x="457199" y="1508823"/>
            <a:ext cx="11473211" cy="1756892"/>
          </a:xfrm>
        </p:spPr>
        <p:txBody>
          <a:bodyPr/>
          <a:lstStyle/>
          <a:p>
            <a:r>
              <a:rPr kumimoji="1" lang="ja-JP" altLang="en-US" dirty="0" smtClean="0"/>
              <a:t>フーリエ変換は，横軸時間の関数を横軸周波数の関数に変換する</a:t>
            </a:r>
            <a:endParaRPr kumimoji="1" lang="en-US" altLang="ja-JP" dirty="0" smtClean="0"/>
          </a:p>
          <a:p>
            <a:pPr lvl="1"/>
            <a:r>
              <a:rPr lang="ja-JP" altLang="en-US" dirty="0" smtClean="0"/>
              <a:t>逆フーリエ変換も</a:t>
            </a:r>
            <a:r>
              <a:rPr lang="ja-JP" altLang="en-US" dirty="0"/>
              <a:t>定義</a:t>
            </a:r>
            <a:r>
              <a:rPr lang="ja-JP" altLang="en-US" dirty="0" smtClean="0"/>
              <a:t>される</a:t>
            </a:r>
            <a:endParaRPr lang="en-US" altLang="ja-JP" dirty="0" smtClean="0"/>
          </a:p>
          <a:p>
            <a:pPr lvl="1"/>
            <a:r>
              <a:rPr kumimoji="1" lang="en-US" altLang="ja-JP" dirty="0" smtClean="0"/>
              <a:t>2</a:t>
            </a:r>
            <a:r>
              <a:rPr kumimoji="1" lang="ja-JP" altLang="en-US" dirty="0" smtClean="0"/>
              <a:t>次元フーリエ変換は画像へ適用できる</a:t>
            </a:r>
            <a:endParaRPr kumimoji="1" lang="en-US" altLang="ja-JP" dirty="0" smtClean="0"/>
          </a:p>
          <a:p>
            <a:pPr lvl="1"/>
            <a:r>
              <a:rPr lang="ja-JP" altLang="en-US" dirty="0" smtClean="0"/>
              <a:t>周波数空間でフィルタ処理すると，周波数に特化した信号処理が可能</a:t>
            </a:r>
            <a:endParaRPr kumimoji="1" lang="ja-JP" altLang="en-US" dirty="0"/>
          </a:p>
        </p:txBody>
      </p:sp>
      <p:pic>
        <p:nvPicPr>
          <p:cNvPr id="19" name="図 18"/>
          <p:cNvPicPr>
            <a:picLocks noChangeAspect="1"/>
          </p:cNvPicPr>
          <p:nvPr/>
        </p:nvPicPr>
        <p:blipFill>
          <a:blip r:embed="rId2"/>
          <a:stretch>
            <a:fillRect/>
          </a:stretch>
        </p:blipFill>
        <p:spPr>
          <a:xfrm>
            <a:off x="6352244" y="3651552"/>
            <a:ext cx="4664098" cy="3002177"/>
          </a:xfrm>
          <a:prstGeom prst="rect">
            <a:avLst/>
          </a:prstGeom>
        </p:spPr>
      </p:pic>
      <p:pic>
        <p:nvPicPr>
          <p:cNvPr id="20" name="図 19"/>
          <p:cNvPicPr>
            <a:picLocks noChangeAspect="1"/>
          </p:cNvPicPr>
          <p:nvPr/>
        </p:nvPicPr>
        <p:blipFill>
          <a:blip r:embed="rId3"/>
          <a:stretch>
            <a:fillRect/>
          </a:stretch>
        </p:blipFill>
        <p:spPr>
          <a:xfrm>
            <a:off x="957943" y="3605479"/>
            <a:ext cx="4455886" cy="3252521"/>
          </a:xfrm>
          <a:prstGeom prst="rect">
            <a:avLst/>
          </a:prstGeom>
        </p:spPr>
      </p:pic>
    </p:spTree>
    <p:extLst>
      <p:ext uri="{BB962C8B-B14F-4D97-AF65-F5344CB8AC3E}">
        <p14:creationId xmlns:p14="http://schemas.microsoft.com/office/powerpoint/2010/main" val="41952437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42729" y="4205574"/>
            <a:ext cx="11473211" cy="733270"/>
          </a:xfrm>
        </p:spPr>
        <p:txBody>
          <a:bodyPr/>
          <a:lstStyle/>
          <a:p>
            <a:r>
              <a:rPr kumimoji="1" lang="ja-JP" altLang="en-US" b="1" dirty="0" smtClean="0"/>
              <a:t>フーリエ級数展開（の簡単な説明）</a:t>
            </a:r>
            <a:endParaRPr kumimoji="1" lang="ja-JP" altLang="en-US" b="1" dirty="0"/>
          </a:p>
        </p:txBody>
      </p:sp>
      <p:sp>
        <p:nvSpPr>
          <p:cNvPr id="3" name="正方形/長方形 2"/>
          <p:cNvSpPr/>
          <p:nvPr/>
        </p:nvSpPr>
        <p:spPr>
          <a:xfrm>
            <a:off x="3142729" y="5028456"/>
            <a:ext cx="8896872" cy="1323439"/>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注意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本講義では，フーリエ変換の意味的な理解と画像処理応用に重点を置きます．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証明</a:t>
            </a:r>
            <a:r>
              <a:rPr lang="ja-JP" altLang="en-US" sz="200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000" smtClean="0">
                <a:latin typeface="メイリオ" panose="020B0604030504040204" pitchFamily="50" charset="-128"/>
                <a:ea typeface="メイリオ" panose="020B0604030504040204" pitchFamily="50" charset="-128"/>
                <a:cs typeface="メイリオ" panose="020B0604030504040204" pitchFamily="50" charset="-128"/>
              </a:rPr>
              <a:t>導出の</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詳細は，信号処理の講義をとるか「</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金谷健一</a:t>
            </a: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を参照してください．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0183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866775" y="2423458"/>
            <a:ext cx="4507644" cy="307777"/>
          </a:xfrm>
          <a:prstGeom prst="rect">
            <a:avLst/>
          </a:prstGeom>
          <a:noFill/>
        </p:spPr>
        <p:txBody>
          <a:bodyPr wrap="none" lIns="0" tIns="0" rIns="0" bIns="0" rtlCol="0">
            <a:spAutoFit/>
          </a:bodyPr>
          <a:lstStyle/>
          <a:p>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m</a:t>
            </a:r>
            <a:r>
              <a:rPr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非</a:t>
            </a:r>
            <a:r>
              <a:rPr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負</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整数として以下を計算せよ</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1152525" y="2890837"/>
                <a:ext cx="3182474" cy="741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sin</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kumimoji="1"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oMath>
                  </m:oMathPara>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52525" y="2890837"/>
                <a:ext cx="3182474" cy="74187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152525" y="3970337"/>
                <a:ext cx="3145605" cy="741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sin</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oMath>
                  </m:oMathPara>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152525" y="3970337"/>
                <a:ext cx="3145605" cy="74187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1152525" y="4935537"/>
                <a:ext cx="3219343" cy="741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cos</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oMath>
                  </m:oMathPara>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1152525" y="4935537"/>
                <a:ext cx="3219343" cy="741870"/>
              </a:xfrm>
              <a:prstGeom prst="rect">
                <a:avLst/>
              </a:prstGeom>
              <a:blipFill>
                <a:blip r:embed="rId5"/>
                <a:stretch>
                  <a:fillRect/>
                </a:stretch>
              </a:blipFill>
            </p:spPr>
            <p:txBody>
              <a:bodyPr/>
              <a:lstStyle/>
              <a:p>
                <a:r>
                  <a:rPr lang="ja-JP" altLang="en-US">
                    <a:noFill/>
                  </a:rPr>
                  <a:t> </a:t>
                </a:r>
              </a:p>
            </p:txBody>
          </p:sp>
        </mc:Fallback>
      </mc:AlternateContent>
      <p:pic>
        <p:nvPicPr>
          <p:cNvPr id="3" name="図 2"/>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0362606" y="0"/>
            <a:ext cx="9144000" cy="6858000"/>
          </a:xfrm>
          <a:prstGeom prst="rect">
            <a:avLst/>
          </a:prstGeom>
        </p:spPr>
      </p:pic>
      <p:pic>
        <p:nvPicPr>
          <p:cNvPr id="8" name="図 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746658" y="45720"/>
            <a:ext cx="9144000" cy="6858000"/>
          </a:xfrm>
          <a:prstGeom prst="rect">
            <a:avLst/>
          </a:prstGeom>
        </p:spPr>
      </p:pic>
      <mc:AlternateContent xmlns:mc="http://schemas.openxmlformats.org/markup-compatibility/2006" xmlns:a14="http://schemas.microsoft.com/office/drawing/2010/main">
        <mc:Choice Requires="a14">
          <p:sp>
            <p:nvSpPr>
              <p:cNvPr id="9" name="正方形/長方形 8"/>
              <p:cNvSpPr/>
              <p:nvPr/>
            </p:nvSpPr>
            <p:spPr>
              <a:xfrm>
                <a:off x="756243" y="148631"/>
                <a:ext cx="3082126" cy="1708160"/>
              </a:xfrm>
              <a:prstGeom prst="rect">
                <a:avLst/>
              </a:prstGeom>
            </p:spPr>
            <p:txBody>
              <a:bodyPr wrap="none">
                <a:spAutoFit/>
              </a:bodyPr>
              <a:lstStyle/>
              <a:p>
                <a:pPr>
                  <a:lnSpc>
                    <a:spcPct val="150000"/>
                  </a:lnSpc>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練習</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三角関数を合成せよ</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𝑎</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𝑏</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𝜃</m:t>
                        </m:r>
                      </m:e>
                    </m:func>
                    <m:r>
                      <a:rPr lang="en-US" altLang="ja-JP" sz="2400" b="0" i="1"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756243" y="148631"/>
                <a:ext cx="3082126" cy="1708160"/>
              </a:xfrm>
              <a:prstGeom prst="rect">
                <a:avLst/>
              </a:prstGeom>
              <a:blipFill rotWithShape="0">
                <a:blip r:embed="rId10"/>
                <a:stretch>
                  <a:fillRect l="-29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1047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2">
            <a:extLst>
              <a:ext uri="{28A0092B-C50C-407E-A947-70E740481C1C}">
                <a14:useLocalDpi xmlns:a14="http://schemas.microsoft.com/office/drawing/2010/main" val="0"/>
              </a:ext>
            </a:extLst>
          </a:blip>
          <a:srcRect l="13191" t="20188" r="10283" b="15962"/>
          <a:stretch/>
        </p:blipFill>
        <p:spPr>
          <a:xfrm>
            <a:off x="1226456" y="2422072"/>
            <a:ext cx="4140200" cy="2590800"/>
          </a:xfrm>
          <a:prstGeom prst="rect">
            <a:avLst/>
          </a:prstGeom>
        </p:spPr>
      </p:pic>
      <p:pic>
        <p:nvPicPr>
          <p:cNvPr id="29" name="図 28"/>
          <p:cNvPicPr>
            <a:picLocks noChangeAspect="1"/>
          </p:cNvPicPr>
          <p:nvPr/>
        </p:nvPicPr>
        <p:blipFill rotWithShape="1">
          <a:blip r:embed="rId3">
            <a:extLst>
              <a:ext uri="{28A0092B-C50C-407E-A947-70E740481C1C}">
                <a14:useLocalDpi xmlns:a14="http://schemas.microsoft.com/office/drawing/2010/main" val="0"/>
              </a:ext>
            </a:extLst>
          </a:blip>
          <a:srcRect l="13827" t="14867" r="10687" b="17527"/>
          <a:stretch/>
        </p:blipFill>
        <p:spPr>
          <a:xfrm>
            <a:off x="6743700" y="2249714"/>
            <a:ext cx="4083957" cy="2743200"/>
          </a:xfrm>
          <a:prstGeom prst="rect">
            <a:avLst/>
          </a:prstGeom>
        </p:spPr>
      </p:pic>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smtClean="0"/>
              <a:t>三角関数</a:t>
            </a:r>
            <a:endParaRPr kumimoji="1" lang="ja-JP" altLang="en-US" sz="3600" dirty="0"/>
          </a:p>
        </p:txBody>
      </p:sp>
      <p:sp>
        <p:nvSpPr>
          <p:cNvPr id="3" name="コンテンツ プレースホルダー 2"/>
          <p:cNvSpPr>
            <a:spLocks noGrp="1"/>
          </p:cNvSpPr>
          <p:nvPr>
            <p:ph idx="1"/>
          </p:nvPr>
        </p:nvSpPr>
        <p:spPr>
          <a:xfrm>
            <a:off x="466724" y="6213199"/>
            <a:ext cx="11473211" cy="446343"/>
          </a:xfrm>
        </p:spPr>
        <p:txBody>
          <a:bodyPr>
            <a:normAutofit fontScale="92500" lnSpcReduction="10000"/>
          </a:bodyPr>
          <a:lstStyle/>
          <a:p>
            <a:pPr marL="0" indent="0" algn="r">
              <a:buNone/>
            </a:pPr>
            <a:r>
              <a:rPr lang="ja-JP" altLang="en-US" dirty="0" smtClean="0"/>
              <a:t>まあこれはいいですよね</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7168045" y="1186889"/>
                <a:ext cx="33339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rPr>
                        <m:t>𝑦</m:t>
                      </m:r>
                      <m:r>
                        <a:rPr lang="en-US" altLang="ja-JP" sz="4000" b="0" i="1" smtClean="0">
                          <a:latin typeface="Cambria Math" panose="02040503050406030204" pitchFamily="18" charset="0"/>
                        </a:rPr>
                        <m:t>=</m:t>
                      </m:r>
                      <m:func>
                        <m:funcPr>
                          <m:ctrlPr>
                            <a:rPr lang="en-US" altLang="ja-JP" sz="4000" b="0" i="1" smtClean="0">
                              <a:latin typeface="Cambria Math" panose="02040503050406030204" pitchFamily="18" charset="0"/>
                            </a:rPr>
                          </m:ctrlPr>
                        </m:funcPr>
                        <m:fName>
                          <m:r>
                            <m:rPr>
                              <m:sty m:val="p"/>
                            </m:rPr>
                            <a:rPr lang="en-US" altLang="ja-JP" sz="4000" b="0" i="0" smtClean="0">
                              <a:latin typeface="Cambria Math" panose="02040503050406030204" pitchFamily="18" charset="0"/>
                            </a:rPr>
                            <m:t>sin</m:t>
                          </m:r>
                        </m:fName>
                        <m:e>
                          <m:r>
                            <a:rPr lang="en-US" altLang="ja-JP" sz="4000" b="0" i="1" smtClean="0">
                              <a:latin typeface="Cambria Math" panose="02040503050406030204" pitchFamily="18" charset="0"/>
                            </a:rPr>
                            <m:t>𝑥</m:t>
                          </m:r>
                        </m:e>
                      </m:func>
                    </m:oMath>
                  </m:oMathPara>
                </a14:m>
                <a:endParaRPr lang="ja-JP" altLang="en-US" sz="40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7168045" y="1186889"/>
                <a:ext cx="3333964" cy="446343"/>
              </a:xfrm>
              <a:prstGeom prst="rect">
                <a:avLst/>
              </a:prstGeom>
              <a:blipFill rotWithShape="0">
                <a:blip r:embed="rId4"/>
                <a:stretch>
                  <a:fillRect b="-232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1508911" y="1186889"/>
                <a:ext cx="33339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rPr>
                        <m:t>𝑦</m:t>
                      </m:r>
                      <m:r>
                        <a:rPr lang="en-US" altLang="ja-JP" sz="4000" b="0" i="1" smtClean="0">
                          <a:latin typeface="Cambria Math" panose="02040503050406030204" pitchFamily="18" charset="0"/>
                        </a:rPr>
                        <m:t>=</m:t>
                      </m:r>
                      <m:func>
                        <m:funcPr>
                          <m:ctrlPr>
                            <a:rPr lang="en-US" altLang="ja-JP" sz="4000" b="0" i="1" smtClean="0">
                              <a:latin typeface="Cambria Math" panose="02040503050406030204" pitchFamily="18" charset="0"/>
                            </a:rPr>
                          </m:ctrlPr>
                        </m:funcPr>
                        <m:fName>
                          <m:r>
                            <m:rPr>
                              <m:sty m:val="p"/>
                            </m:rPr>
                            <a:rPr lang="en-US" altLang="ja-JP" sz="4000" b="0" i="0" smtClean="0">
                              <a:latin typeface="Cambria Math" panose="02040503050406030204" pitchFamily="18" charset="0"/>
                            </a:rPr>
                            <m:t>cos</m:t>
                          </m:r>
                        </m:fName>
                        <m:e>
                          <m:r>
                            <a:rPr lang="en-US" altLang="ja-JP" sz="4000" b="0" i="1" smtClean="0">
                              <a:latin typeface="Cambria Math" panose="02040503050406030204" pitchFamily="18" charset="0"/>
                            </a:rPr>
                            <m:t>𝑥</m:t>
                          </m:r>
                        </m:e>
                      </m:func>
                    </m:oMath>
                  </m:oMathPara>
                </a14:m>
                <a:endParaRPr lang="ja-JP" altLang="en-US" sz="40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1508911" y="1186889"/>
                <a:ext cx="3333964" cy="446343"/>
              </a:xfrm>
              <a:prstGeom prst="rect">
                <a:avLst/>
              </a:prstGeom>
              <a:blipFill rotWithShape="0">
                <a:blip r:embed="rId5"/>
                <a:stretch>
                  <a:fillRect b="-23288"/>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コンテンツ プレースホルダー 2"/>
              <p:cNvSpPr txBox="1">
                <a:spLocks/>
              </p:cNvSpPr>
              <p:nvPr/>
            </p:nvSpPr>
            <p:spPr>
              <a:xfrm>
                <a:off x="4443970"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p>
            </p:txBody>
          </p:sp>
        </mc:Choice>
        <mc:Fallback xmlns="">
          <p:sp>
            <p:nvSpPr>
              <p:cNvPr id="19" name="コンテンツ プレースホルダー 2"/>
              <p:cNvSpPr txBox="1">
                <a:spLocks noRot="1" noChangeAspect="1" noMove="1" noResize="1" noEditPoints="1" noAdjustHandles="1" noChangeArrowheads="1" noChangeShapeType="1" noTextEdit="1"/>
              </p:cNvSpPr>
              <p:nvPr/>
            </p:nvSpPr>
            <p:spPr>
              <a:xfrm>
                <a:off x="4443970" y="3194593"/>
                <a:ext cx="958064" cy="4463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193758"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193758" y="3194593"/>
                <a:ext cx="958064" cy="4463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コンテンツ プレースホルダー 2"/>
              <p:cNvSpPr txBox="1">
                <a:spLocks/>
              </p:cNvSpPr>
              <p:nvPr/>
            </p:nvSpPr>
            <p:spPr>
              <a:xfrm>
                <a:off x="6526100"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p>
            </p:txBody>
          </p:sp>
        </mc:Choice>
        <mc:Fallback xmlns="">
          <p:sp>
            <p:nvSpPr>
              <p:cNvPr id="21" name="コンテンツ プレースホルダー 2"/>
              <p:cNvSpPr txBox="1">
                <a:spLocks noRot="1" noChangeAspect="1" noMove="1" noResize="1" noEditPoints="1" noAdjustHandles="1" noChangeArrowheads="1" noChangeShapeType="1" noTextEdit="1"/>
              </p:cNvSpPr>
              <p:nvPr/>
            </p:nvSpPr>
            <p:spPr>
              <a:xfrm>
                <a:off x="6526100" y="3194593"/>
                <a:ext cx="958064" cy="4463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コンテンツ プレースホルダー 2"/>
              <p:cNvSpPr txBox="1">
                <a:spLocks/>
              </p:cNvSpPr>
              <p:nvPr/>
            </p:nvSpPr>
            <p:spPr>
              <a:xfrm>
                <a:off x="9984916"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p>
            </p:txBody>
          </p:sp>
        </mc:Choice>
        <mc:Fallback xmlns="">
          <p:sp>
            <p:nvSpPr>
              <p:cNvPr id="22" name="コンテンツ プレースホルダー 2"/>
              <p:cNvSpPr txBox="1">
                <a:spLocks noRot="1" noChangeAspect="1" noMove="1" noResize="1" noEditPoints="1" noAdjustHandles="1" noChangeArrowheads="1" noChangeShapeType="1" noTextEdit="1"/>
              </p:cNvSpPr>
              <p:nvPr/>
            </p:nvSpPr>
            <p:spPr>
              <a:xfrm>
                <a:off x="9984916" y="3194593"/>
                <a:ext cx="958064" cy="4463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rotWithShape="0">
                <a:blip r:embed="rId10"/>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rotWithShape="0">
                <a:blip r:embed="rId11"/>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rotWithShape="0">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66733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10/01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10/08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10/15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10/29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11/05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11/12</a:t>
            </a:r>
            <a:r>
              <a:rPr lang="en-US" altLang="ja-JP" sz="1600" dirty="0"/>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a:t>: </a:t>
            </a:r>
            <a:r>
              <a:rPr lang="en-US" altLang="ja-JP" sz="1600" dirty="0" smtClean="0"/>
              <a:t>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smtClean="0">
                <a:solidFill>
                  <a:srgbClr val="FF0000"/>
                </a:solidFill>
              </a:rPr>
              <a:t>教室</a:t>
            </a:r>
            <a:r>
              <a:rPr lang="en-US" altLang="ja-JP" sz="1600" dirty="0" smtClean="0">
                <a:solidFill>
                  <a:srgbClr val="FF0000"/>
                </a:solidFill>
              </a:rPr>
              <a:t>9,10)</a:t>
            </a:r>
            <a:endParaRPr lang="en-US" altLang="ja-JP" sz="1600" dirty="0" smtClean="0"/>
          </a:p>
          <a:p>
            <a:pPr marL="0" indent="0">
              <a:lnSpc>
                <a:spcPct val="100000"/>
              </a:lnSpc>
              <a:spcBef>
                <a:spcPts val="600"/>
              </a:spcBef>
              <a:spcAft>
                <a:spcPts val="600"/>
              </a:spcAft>
              <a:buNone/>
            </a:pPr>
            <a:r>
              <a:rPr lang="en-US" altLang="ja-JP" sz="1600" dirty="0" smtClean="0"/>
              <a:t>11/19</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a:t>2</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a:t>
            </a:r>
            <a:r>
              <a:rPr lang="en-US" altLang="ja-JP" sz="1600" dirty="0">
                <a:solidFill>
                  <a:srgbClr val="FF0000"/>
                </a:solidFill>
              </a:rPr>
              <a:t>9,10) ※</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11/26	</a:t>
            </a:r>
            <a:r>
              <a:rPr lang="ja-JP" altLang="en-US" sz="1600" dirty="0"/>
              <a:t>画像処理</a:t>
            </a:r>
            <a:r>
              <a:rPr lang="ja-JP" altLang="en-US" sz="1600" dirty="0" smtClean="0"/>
              <a:t>演習</a:t>
            </a:r>
            <a:r>
              <a:rPr lang="en-US" altLang="ja-JP" sz="1600" dirty="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en-US" altLang="ja-JP" sz="1600" dirty="0" smtClean="0">
                <a:solidFill>
                  <a:srgbClr val="FF0000"/>
                </a:solidFill>
              </a:rPr>
              <a:t>9,10, </a:t>
            </a:r>
            <a:r>
              <a:rPr lang="ja-JP" altLang="en-US" sz="1600" dirty="0" smtClean="0">
                <a:solidFill>
                  <a:srgbClr val="FF0000"/>
                </a:solidFill>
              </a:rPr>
              <a:t>前半部分の課題締め切り </a:t>
            </a:r>
            <a:r>
              <a:rPr lang="en-US" altLang="ja-JP" sz="1600" dirty="0" smtClean="0">
                <a:solidFill>
                  <a:srgbClr val="FF0000"/>
                </a:solidFill>
              </a:rPr>
              <a:t>11/29 23:59)</a:t>
            </a:r>
            <a:endParaRPr lang="en-US" altLang="ja-JP" sz="1600" dirty="0" smtClean="0"/>
          </a:p>
          <a:p>
            <a:pPr marL="0" indent="0">
              <a:lnSpc>
                <a:spcPct val="100000"/>
              </a:lnSpc>
              <a:spcBef>
                <a:spcPts val="600"/>
              </a:spcBef>
              <a:spcAft>
                <a:spcPts val="600"/>
              </a:spcAft>
              <a:buNone/>
            </a:pPr>
            <a:r>
              <a:rPr lang="en-US" altLang="ja-JP" sz="1600" dirty="0" smtClean="0"/>
              <a:t>12/03	</a:t>
            </a:r>
            <a:r>
              <a:rPr lang="ja-JP" altLang="en-US" sz="1600" dirty="0"/>
              <a:t>画像処理</a:t>
            </a:r>
            <a:r>
              <a:rPr lang="ja-JP" altLang="en-US" sz="1600" dirty="0" smtClean="0"/>
              <a:t>演習</a:t>
            </a:r>
            <a:r>
              <a:rPr lang="en-US" altLang="ja-JP" sz="1600" dirty="0"/>
              <a:t>4</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en-US" altLang="ja-JP" sz="1600" dirty="0">
                <a:solidFill>
                  <a:srgbClr val="FF0000"/>
                </a:solidFill>
              </a:rPr>
              <a:t>9,10)</a:t>
            </a:r>
            <a:endParaRPr lang="en-US" altLang="ja-JP" sz="1600" b="1" dirty="0" smtClean="0"/>
          </a:p>
          <a:p>
            <a:pPr marL="0" indent="0">
              <a:lnSpc>
                <a:spcPct val="100000"/>
              </a:lnSpc>
              <a:spcBef>
                <a:spcPts val="600"/>
              </a:spcBef>
              <a:spcAft>
                <a:spcPts val="600"/>
              </a:spcAft>
              <a:buNone/>
            </a:pPr>
            <a:r>
              <a:rPr lang="en-US" altLang="ja-JP" sz="1600" dirty="0" smtClean="0"/>
              <a:t>12/10	</a:t>
            </a:r>
            <a:r>
              <a:rPr lang="ja-JP" altLang="en-US" sz="1600" dirty="0"/>
              <a:t>画像処理</a:t>
            </a:r>
            <a:r>
              <a:rPr lang="ja-JP" altLang="en-US" sz="1600" dirty="0" smtClean="0"/>
              <a:t>演習</a:t>
            </a:r>
            <a:r>
              <a:rPr lang="en-US" altLang="ja-JP" sz="1600" dirty="0"/>
              <a:t>5</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a:t>
            </a:r>
            <a:r>
              <a:rPr lang="en-US" altLang="ja-JP" sz="1600" dirty="0" smtClean="0">
                <a:solidFill>
                  <a:srgbClr val="FF0000"/>
                </a:solidFill>
              </a:rPr>
              <a:t>9,10, </a:t>
            </a:r>
            <a:r>
              <a:rPr lang="ja-JP" altLang="en-US" sz="1600" dirty="0" smtClean="0">
                <a:solidFill>
                  <a:srgbClr val="FF0000"/>
                </a:solidFill>
              </a:rPr>
              <a:t>後半部分</a:t>
            </a:r>
            <a:r>
              <a:rPr lang="ja-JP" altLang="en-US" sz="1600" dirty="0">
                <a:solidFill>
                  <a:srgbClr val="FF0000"/>
                </a:solidFill>
              </a:rPr>
              <a:t>の課題締め切り </a:t>
            </a:r>
            <a:r>
              <a:rPr lang="en-US" altLang="ja-JP" sz="1600" dirty="0" smtClean="0">
                <a:solidFill>
                  <a:srgbClr val="FF0000"/>
                </a:solidFill>
              </a:rPr>
              <a:t>12/20</a:t>
            </a:r>
            <a:r>
              <a:rPr lang="en-US" altLang="ja-JP" sz="1600" dirty="0">
                <a:solidFill>
                  <a:srgbClr val="FF0000"/>
                </a:solidFill>
              </a:rPr>
              <a:t> 23:59</a:t>
            </a:r>
            <a:r>
              <a:rPr lang="en-US" altLang="ja-JP" sz="1600" dirty="0" smtClean="0">
                <a:solidFill>
                  <a:srgbClr val="FF0000"/>
                </a:solidFill>
              </a:rPr>
              <a:t>)</a:t>
            </a:r>
            <a:endParaRPr lang="ja-JP" altLang="en-US" sz="1600" dirty="0"/>
          </a:p>
          <a:p>
            <a:pPr marL="0" indent="0">
              <a:lnSpc>
                <a:spcPct val="100000"/>
              </a:lnSpc>
              <a:spcBef>
                <a:spcPts val="600"/>
              </a:spcBef>
              <a:spcAft>
                <a:spcPts val="600"/>
              </a:spcAft>
              <a:buNone/>
            </a:pPr>
            <a:r>
              <a:rPr lang="en-US" altLang="ja-JP" sz="1600" dirty="0" smtClean="0"/>
              <a:t>12/17	</a:t>
            </a:r>
            <a:r>
              <a:rPr lang="ja-JP" altLang="en-US" sz="1600" dirty="0"/>
              <a:t>画像の幾何</a:t>
            </a:r>
            <a:r>
              <a:rPr lang="ja-JP" altLang="en-US" sz="1600" dirty="0" smtClean="0"/>
              <a:t>変換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01/07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01/14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01/21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
        <p:nvSpPr>
          <p:cNvPr id="4" name="正方形/長方形 3"/>
          <p:cNvSpPr/>
          <p:nvPr/>
        </p:nvSpPr>
        <p:spPr>
          <a:xfrm>
            <a:off x="695458" y="2367667"/>
            <a:ext cx="6607867" cy="37348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019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p:cNvPicPr>
            <a:picLocks noChangeAspect="1"/>
          </p:cNvPicPr>
          <p:nvPr/>
        </p:nvPicPr>
        <p:blipFill rotWithShape="1">
          <a:blip r:embed="rId2">
            <a:extLst>
              <a:ext uri="{28A0092B-C50C-407E-A947-70E740481C1C}">
                <a14:useLocalDpi xmlns:a14="http://schemas.microsoft.com/office/drawing/2010/main" val="0"/>
              </a:ext>
            </a:extLst>
          </a:blip>
          <a:srcRect l="13026" t="20970" r="10683" b="20501"/>
          <a:stretch/>
        </p:blipFill>
        <p:spPr>
          <a:xfrm>
            <a:off x="1638301" y="2586373"/>
            <a:ext cx="3335076" cy="1918952"/>
          </a:xfrm>
          <a:prstGeom prst="rect">
            <a:avLst/>
          </a:prstGeom>
        </p:spPr>
      </p:pic>
      <p:pic>
        <p:nvPicPr>
          <p:cNvPr id="35" name="図 34"/>
          <p:cNvPicPr>
            <a:picLocks noChangeAspect="1"/>
          </p:cNvPicPr>
          <p:nvPr/>
        </p:nvPicPr>
        <p:blipFill rotWithShape="1">
          <a:blip r:embed="rId3">
            <a:extLst>
              <a:ext uri="{28A0092B-C50C-407E-A947-70E740481C1C}">
                <a14:useLocalDpi xmlns:a14="http://schemas.microsoft.com/office/drawing/2010/main" val="0"/>
              </a:ext>
            </a:extLst>
          </a:blip>
          <a:srcRect l="12911" t="20712" r="10094" b="21071"/>
          <a:stretch/>
        </p:blipFill>
        <p:spPr>
          <a:xfrm>
            <a:off x="7061200" y="2590800"/>
            <a:ext cx="3427120" cy="1943428"/>
          </a:xfrm>
          <a:prstGeom prst="rect">
            <a:avLst/>
          </a:prstGeom>
        </p:spPr>
      </p:pic>
      <p:cxnSp>
        <p:nvCxnSpPr>
          <p:cNvPr id="37" name="直線矢印コネクタ 36"/>
          <p:cNvCxnSpPr/>
          <p:nvPr/>
        </p:nvCxnSpPr>
        <p:spPr>
          <a:xfrm flipV="1">
            <a:off x="16450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4975624"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70679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04715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smtClean="0"/>
              <a:t>三角関数</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053547" y="5426765"/>
                <a:ext cx="10605053" cy="1240735"/>
              </a:xfrm>
            </p:spPr>
            <p:txBody>
              <a:bodyPr>
                <a:normAutofit/>
              </a:bodyPr>
              <a:lstStyle/>
              <a:p>
                <a:pPr marL="0" indent="0">
                  <a:buNone/>
                </a:pPr>
                <a:r>
                  <a:rPr lang="en-US" altLang="ja-JP" i="1" dirty="0" smtClean="0"/>
                  <a:t>T</a:t>
                </a:r>
                <a:r>
                  <a:rPr lang="ja-JP" altLang="en-US" dirty="0" smtClean="0"/>
                  <a:t>を周期，</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oMath>
                </a14:m>
                <a:r>
                  <a:rPr kumimoji="1" lang="ja-JP" altLang="en-US" dirty="0" smtClean="0"/>
                  <a:t>を基本</a:t>
                </a:r>
                <a:r>
                  <a:rPr kumimoji="1" lang="en-US" altLang="ja-JP" dirty="0" smtClean="0"/>
                  <a:t>(</a:t>
                </a:r>
                <a:r>
                  <a:rPr kumimoji="1" lang="ja-JP" altLang="en-US" dirty="0" smtClean="0"/>
                  <a:t>角</a:t>
                </a:r>
                <a:r>
                  <a:rPr kumimoji="1" lang="en-US" altLang="ja-JP" dirty="0" smtClean="0"/>
                  <a:t>)</a:t>
                </a:r>
                <a:r>
                  <a:rPr kumimoji="1" lang="ja-JP" altLang="en-US" dirty="0" smtClean="0"/>
                  <a:t>周波数と呼びます</a:t>
                </a:r>
                <a:endParaRPr kumimoji="1" lang="en-US" altLang="ja-JP" dirty="0" smtClean="0"/>
              </a:p>
              <a:p>
                <a:pPr marL="0" indent="0">
                  <a:buNone/>
                </a:pPr>
                <a:r>
                  <a:rPr lang="en-US" altLang="ja-JP" dirty="0" smtClean="0"/>
                  <a:t>[-</a:t>
                </a:r>
                <a:r>
                  <a:rPr lang="en-US" altLang="ja-JP" i="1" dirty="0" smtClean="0"/>
                  <a:t>T</a:t>
                </a:r>
                <a:r>
                  <a:rPr lang="en-US" altLang="ja-JP" dirty="0" smtClean="0"/>
                  <a:t>/2,T/2]</a:t>
                </a:r>
                <a:r>
                  <a:rPr lang="ja-JP" altLang="en-US" dirty="0" smtClean="0"/>
                  <a:t>でひと周期の波を取得できました</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053547" y="5426765"/>
                <a:ext cx="10605053" cy="1240735"/>
              </a:xfrm>
              <a:blipFill rotWithShape="0">
                <a:blip r:embed="rId4"/>
                <a:stretch>
                  <a:fillRect l="-1207" t="-6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6577494" y="1007985"/>
                <a:ext cx="4231723" cy="1238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sin</m:t>
                          </m:r>
                        </m:fName>
                        <m:e>
                          <m:f>
                            <m:fPr>
                              <m:ctrlPr>
                                <a:rPr lang="en-US" altLang="ja-JP" sz="3200" b="0" i="1" smtClean="0">
                                  <a:solidFill>
                                    <a:srgbClr val="FF0000"/>
                                  </a:solidFill>
                                  <a:latin typeface="Cambria Math" panose="02040503050406030204" pitchFamily="18" charset="0"/>
                                </a:rPr>
                              </m:ctrlPr>
                            </m:fPr>
                            <m:num>
                              <m:r>
                                <a:rPr lang="en-US" altLang="ja-JP" sz="3200" b="0" i="1" smtClean="0">
                                  <a:solidFill>
                                    <a:srgbClr val="FF0000"/>
                                  </a:solidFill>
                                  <a:latin typeface="Cambria Math" panose="02040503050406030204" pitchFamily="18" charset="0"/>
                                </a:rPr>
                                <m:t>2</m:t>
                              </m:r>
                              <m:r>
                                <a:rPr lang="en-US" altLang="ja-JP" sz="3200" b="0" i="1" smtClean="0">
                                  <a:solidFill>
                                    <a:srgbClr val="FF0000"/>
                                  </a:solidFill>
                                  <a:latin typeface="Cambria Math" panose="02040503050406030204" pitchFamily="18" charset="0"/>
                                </a:rPr>
                                <m:t>𝜋</m:t>
                              </m:r>
                            </m:num>
                            <m:den>
                              <m:r>
                                <a:rPr lang="en-US" altLang="ja-JP" sz="3200" b="0" i="1" smtClean="0">
                                  <a:solidFill>
                                    <a:srgbClr val="FF0000"/>
                                  </a:solidFill>
                                  <a:latin typeface="Cambria Math" panose="02040503050406030204" pitchFamily="18" charset="0"/>
                                </a:rPr>
                                <m:t>𝑇</m:t>
                              </m:r>
                            </m:den>
                          </m:f>
                          <m:r>
                            <a:rPr lang="en-US" altLang="ja-JP" sz="3200" b="0" i="1" smtClean="0">
                              <a:latin typeface="Cambria Math" panose="02040503050406030204" pitchFamily="18" charset="0"/>
                            </a:rPr>
                            <m:t>𝑥</m:t>
                          </m:r>
                        </m:e>
                      </m:func>
                      <m:r>
                        <a:rPr lang="en-US" altLang="ja-JP" sz="3200" b="0" i="1" smtClean="0">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sin</m:t>
                          </m:r>
                        </m:fName>
                        <m:e>
                          <m:sSub>
                            <m:sSubPr>
                              <m:ctrlPr>
                                <a:rPr lang="en-US" altLang="ja-JP" sz="3200" b="0" i="1" smtClean="0">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𝜔</m:t>
                              </m:r>
                            </m:e>
                            <m:sub>
                              <m:r>
                                <a:rPr lang="en-US" altLang="ja-JP" sz="3200" b="0" i="1" smtClean="0">
                                  <a:solidFill>
                                    <a:srgbClr val="FF0000"/>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6577494" y="1007985"/>
                <a:ext cx="4231723" cy="12382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959773" y="1007985"/>
                <a:ext cx="5013229" cy="1128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f>
                            <m:fPr>
                              <m:ctrlPr>
                                <a:rPr lang="en-US" altLang="ja-JP" sz="3200" i="1" smtClean="0">
                                  <a:solidFill>
                                    <a:srgbClr val="FF0000"/>
                                  </a:solidFill>
                                  <a:latin typeface="Cambria Math" panose="02040503050406030204" pitchFamily="18" charset="0"/>
                                </a:rPr>
                              </m:ctrlPr>
                            </m:fPr>
                            <m:num>
                              <m:r>
                                <a:rPr lang="en-US" altLang="ja-JP" sz="3200" i="1">
                                  <a:solidFill>
                                    <a:srgbClr val="FF0000"/>
                                  </a:solidFill>
                                  <a:latin typeface="Cambria Math" panose="02040503050406030204" pitchFamily="18" charset="0"/>
                                </a:rPr>
                                <m:t>2</m:t>
                              </m:r>
                              <m:r>
                                <a:rPr lang="en-US" altLang="ja-JP" sz="3200" i="1">
                                  <a:solidFill>
                                    <a:srgbClr val="FF0000"/>
                                  </a:solidFill>
                                  <a:latin typeface="Cambria Math" panose="02040503050406030204" pitchFamily="18" charset="0"/>
                                </a:rPr>
                                <m:t>𝜋</m:t>
                              </m:r>
                            </m:num>
                            <m:den>
                              <m:r>
                                <a:rPr lang="en-US" altLang="ja-JP" sz="3200" i="1">
                                  <a:solidFill>
                                    <a:srgbClr val="FF0000"/>
                                  </a:solidFill>
                                  <a:latin typeface="Cambria Math" panose="02040503050406030204" pitchFamily="18" charset="0"/>
                                </a:rPr>
                                <m:t>𝑇</m:t>
                              </m:r>
                            </m:den>
                          </m:f>
                          <m:r>
                            <a:rPr lang="en-US" altLang="ja-JP" sz="3200" i="1">
                              <a:latin typeface="Cambria Math" panose="02040503050406030204" pitchFamily="18" charset="0"/>
                            </a:rPr>
                            <m:t>𝑥</m:t>
                          </m:r>
                        </m:e>
                      </m:func>
                      <m:r>
                        <a:rPr lang="en-US" altLang="ja-JP" sz="3200" i="1">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cos</m:t>
                          </m:r>
                        </m:fName>
                        <m:e>
                          <m:sSub>
                            <m:sSubPr>
                              <m:ctrlPr>
                                <a:rPr lang="en-US" altLang="ja-JP" sz="3200" i="1" smtClean="0">
                                  <a:solidFill>
                                    <a:srgbClr val="FF0000"/>
                                  </a:solidFill>
                                  <a:latin typeface="Cambria Math" panose="02040503050406030204" pitchFamily="18" charset="0"/>
                                </a:rPr>
                              </m:ctrlPr>
                            </m:sSubPr>
                            <m:e>
                              <m:r>
                                <a:rPr lang="en-US" altLang="ja-JP" sz="3200" i="1">
                                  <a:solidFill>
                                    <a:srgbClr val="FF0000"/>
                                  </a:solidFill>
                                  <a:latin typeface="Cambria Math" panose="02040503050406030204" pitchFamily="18" charset="0"/>
                                </a:rPr>
                                <m:t>𝜔</m:t>
                              </m:r>
                            </m:e>
                            <m:sub>
                              <m:r>
                                <a:rPr lang="en-US" altLang="ja-JP" sz="3200" i="1">
                                  <a:solidFill>
                                    <a:srgbClr val="FF0000"/>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959773" y="1007985"/>
                <a:ext cx="5013229" cy="1128928"/>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07945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079458" y="3632743"/>
                <a:ext cx="958064" cy="446343"/>
              </a:xfrm>
              <a:prstGeom prst="rect">
                <a:avLst/>
              </a:prstGeom>
              <a:blipFill rotWithShape="0">
                <a:blip r:embed="rId7"/>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rotWithShape="0">
                <a:blip r:embed="rId8"/>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rotWithShape="0">
                <a:blip r:embed="rId9"/>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5275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527508" y="3632743"/>
                <a:ext cx="958064" cy="446343"/>
              </a:xfrm>
              <a:prstGeom prst="rect">
                <a:avLst/>
              </a:prstGeom>
              <a:blipFill rotWithShape="0">
                <a:blip r:embed="rId11"/>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コンテンツ プレースホルダー 2"/>
              <p:cNvSpPr txBox="1">
                <a:spLocks/>
              </p:cNvSpPr>
              <p:nvPr/>
            </p:nvSpPr>
            <p:spPr>
              <a:xfrm>
                <a:off x="65753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8" name="コンテンツ プレースホルダー 2"/>
              <p:cNvSpPr txBox="1">
                <a:spLocks noRot="1" noChangeAspect="1" noMove="1" noResize="1" noEditPoints="1" noAdjustHandles="1" noChangeArrowheads="1" noChangeShapeType="1" noTextEdit="1"/>
              </p:cNvSpPr>
              <p:nvPr/>
            </p:nvSpPr>
            <p:spPr>
              <a:xfrm>
                <a:off x="6575383" y="3632743"/>
                <a:ext cx="958064" cy="446343"/>
              </a:xfrm>
              <a:prstGeom prst="rect">
                <a:avLst/>
              </a:prstGeom>
              <a:blipFill rotWithShape="0">
                <a:blip r:embed="rId12"/>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コンテンツ プレースホルダー 2"/>
              <p:cNvSpPr txBox="1">
                <a:spLocks/>
              </p:cNvSpPr>
              <p:nvPr/>
            </p:nvSpPr>
            <p:spPr>
              <a:xfrm>
                <a:off x="100520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9" name="コンテンツ プレースホルダー 2"/>
              <p:cNvSpPr txBox="1">
                <a:spLocks noRot="1" noChangeAspect="1" noMove="1" noResize="1" noEditPoints="1" noAdjustHandles="1" noChangeArrowheads="1" noChangeShapeType="1" noTextEdit="1"/>
              </p:cNvSpPr>
              <p:nvPr/>
            </p:nvSpPr>
            <p:spPr>
              <a:xfrm>
                <a:off x="10052008" y="3632743"/>
                <a:ext cx="958064" cy="446343"/>
              </a:xfrm>
              <a:prstGeom prst="rect">
                <a:avLst/>
              </a:prstGeom>
              <a:blipFill rotWithShape="0">
                <a:blip r:embed="rId13"/>
                <a:stretch>
                  <a:fillRect b="-520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154120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2">
            <a:extLst>
              <a:ext uri="{28A0092B-C50C-407E-A947-70E740481C1C}">
                <a14:useLocalDpi xmlns:a14="http://schemas.microsoft.com/office/drawing/2010/main" val="0"/>
              </a:ext>
            </a:extLst>
          </a:blip>
          <a:srcRect l="12725" t="20592" r="10470" b="21269"/>
          <a:stretch/>
        </p:blipFill>
        <p:spPr>
          <a:xfrm>
            <a:off x="7067550" y="2597993"/>
            <a:ext cx="3409950" cy="1935908"/>
          </a:xfrm>
          <a:prstGeom prst="rect">
            <a:avLst/>
          </a:prstGeom>
        </p:spPr>
      </p:pic>
      <p:pic>
        <p:nvPicPr>
          <p:cNvPr id="31" name="図 30"/>
          <p:cNvPicPr>
            <a:picLocks noChangeAspect="1"/>
          </p:cNvPicPr>
          <p:nvPr/>
        </p:nvPicPr>
        <p:blipFill rotWithShape="1">
          <a:blip r:embed="rId3">
            <a:extLst>
              <a:ext uri="{28A0092B-C50C-407E-A947-70E740481C1C}">
                <a14:useLocalDpi xmlns:a14="http://schemas.microsoft.com/office/drawing/2010/main" val="0"/>
              </a:ext>
            </a:extLst>
          </a:blip>
          <a:srcRect l="13308" t="21545" r="10108" b="21201"/>
          <a:stretch/>
        </p:blipFill>
        <p:spPr>
          <a:xfrm>
            <a:off x="1666874" y="2600325"/>
            <a:ext cx="3295651" cy="1847850"/>
          </a:xfrm>
          <a:prstGeom prst="rect">
            <a:avLst/>
          </a:prstGeom>
        </p:spPr>
      </p:pic>
      <p:cxnSp>
        <p:nvCxnSpPr>
          <p:cNvPr id="37" name="直線矢印コネクタ 36"/>
          <p:cNvCxnSpPr/>
          <p:nvPr/>
        </p:nvCxnSpPr>
        <p:spPr>
          <a:xfrm flipV="1">
            <a:off x="16450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4975624"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70679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04715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smtClean="0"/>
              <a:t>三角関数</a:t>
            </a:r>
            <a:endParaRPr kumimoji="1" lang="ja-JP" altLang="en-US" sz="3600" dirty="0"/>
          </a:p>
        </p:txBody>
      </p:sp>
      <p:sp>
        <p:nvSpPr>
          <p:cNvPr id="3" name="コンテンツ プレースホルダー 2"/>
          <p:cNvSpPr>
            <a:spLocks noGrp="1"/>
          </p:cNvSpPr>
          <p:nvPr>
            <p:ph idx="1"/>
          </p:nvPr>
        </p:nvSpPr>
        <p:spPr>
          <a:xfrm>
            <a:off x="1053547" y="5426765"/>
            <a:ext cx="10605053" cy="1240735"/>
          </a:xfrm>
        </p:spPr>
        <p:txBody>
          <a:bodyPr>
            <a:normAutofit/>
          </a:bodyPr>
          <a:lstStyle/>
          <a:p>
            <a:pPr marL="0" indent="0">
              <a:buNone/>
            </a:pPr>
            <a:r>
              <a:rPr lang="ja-JP" altLang="en-US" dirty="0" smtClean="0"/>
              <a:t>三角関数の引数を２倍すると，周波数が</a:t>
            </a:r>
            <a:r>
              <a:rPr lang="en-US" altLang="ja-JP" dirty="0" smtClean="0"/>
              <a:t>2</a:t>
            </a:r>
            <a:r>
              <a:rPr lang="ja-JP" altLang="en-US" dirty="0" smtClean="0"/>
              <a:t>倍に、周期が</a:t>
            </a:r>
            <a:r>
              <a:rPr lang="en-US" altLang="ja-JP" dirty="0" smtClean="0"/>
              <a:t>1/2</a:t>
            </a:r>
            <a:r>
              <a:rPr lang="ja-JP" altLang="en-US" dirty="0" smtClean="0"/>
              <a:t>倍になります</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6577494" y="1007985"/>
                <a:ext cx="4231723" cy="1238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sin</m:t>
                          </m:r>
                        </m:fName>
                        <m:e>
                          <m:r>
                            <a:rPr lang="en-US" altLang="ja-JP" sz="3200" b="0" i="1" smtClean="0">
                              <a:solidFill>
                                <a:srgbClr val="FF0000"/>
                              </a:solidFill>
                              <a:latin typeface="Cambria Math" panose="02040503050406030204" pitchFamily="18" charset="0"/>
                            </a:rPr>
                            <m:t>2</m:t>
                          </m:r>
                          <m:sSub>
                            <m:sSubPr>
                              <m:ctrlPr>
                                <a:rPr lang="en-US" altLang="ja-JP" sz="3200" b="0" i="1" smtClean="0">
                                  <a:solidFill>
                                    <a:schemeClr val="tx1"/>
                                  </a:solidFill>
                                  <a:latin typeface="Cambria Math" panose="02040503050406030204" pitchFamily="18" charset="0"/>
                                </a:rPr>
                              </m:ctrlPr>
                            </m:sSubPr>
                            <m:e>
                              <m:r>
                                <a:rPr lang="en-US" altLang="ja-JP" sz="3200" b="0" i="1" smtClean="0">
                                  <a:solidFill>
                                    <a:schemeClr val="tx1"/>
                                  </a:solidFill>
                                  <a:latin typeface="Cambria Math" panose="02040503050406030204" pitchFamily="18" charset="0"/>
                                </a:rPr>
                                <m:t>𝜔</m:t>
                              </m:r>
                            </m:e>
                            <m:sub>
                              <m:r>
                                <a:rPr lang="en-US" altLang="ja-JP" sz="3200" b="0" i="1" smtClean="0">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6577494" y="1007985"/>
                <a:ext cx="4231723" cy="12382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959773" y="1007985"/>
                <a:ext cx="5013229" cy="1128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i="1">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cos</m:t>
                          </m:r>
                        </m:fName>
                        <m:e>
                          <m:r>
                            <a:rPr lang="en-US" altLang="ja-JP" sz="3200" b="0" i="1" smtClean="0">
                              <a:solidFill>
                                <a:srgbClr val="FF0000"/>
                              </a:solidFill>
                              <a:latin typeface="Cambria Math" panose="02040503050406030204" pitchFamily="18" charset="0"/>
                            </a:rPr>
                            <m:t>2</m:t>
                          </m:r>
                          <m:sSub>
                            <m:sSubPr>
                              <m:ctrlPr>
                                <a:rPr lang="en-US" altLang="ja-JP" sz="3200" i="1" smtClean="0">
                                  <a:solidFill>
                                    <a:schemeClr val="tx1"/>
                                  </a:solidFill>
                                  <a:latin typeface="Cambria Math" panose="02040503050406030204" pitchFamily="18" charset="0"/>
                                </a:rPr>
                              </m:ctrlPr>
                            </m:sSubPr>
                            <m:e>
                              <m:r>
                                <a:rPr lang="en-US" altLang="ja-JP" sz="3200" i="1">
                                  <a:solidFill>
                                    <a:schemeClr val="tx1"/>
                                  </a:solidFill>
                                  <a:latin typeface="Cambria Math" panose="02040503050406030204" pitchFamily="18" charset="0"/>
                                </a:rPr>
                                <m:t>𝜔</m:t>
                              </m:r>
                            </m:e>
                            <m:sub>
                              <m:r>
                                <a:rPr lang="en-US" altLang="ja-JP" sz="3200" i="1">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959773" y="1007985"/>
                <a:ext cx="5013229" cy="1128928"/>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07945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079458" y="3632743"/>
                <a:ext cx="958064" cy="446343"/>
              </a:xfrm>
              <a:prstGeom prst="rect">
                <a:avLst/>
              </a:prstGeom>
              <a:blipFill rotWithShape="0">
                <a:blip r:embed="rId6"/>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rotWithShape="0">
                <a:blip r:embed="rId7"/>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rotWithShape="0">
                <a:blip r:embed="rId8"/>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5560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556083" y="3632743"/>
                <a:ext cx="958064" cy="446343"/>
              </a:xfrm>
              <a:prstGeom prst="rect">
                <a:avLst/>
              </a:prstGeom>
              <a:blipFill rotWithShape="0">
                <a:blip r:embed="rId10"/>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コンテンツ プレースホルダー 2"/>
              <p:cNvSpPr txBox="1">
                <a:spLocks/>
              </p:cNvSpPr>
              <p:nvPr/>
            </p:nvSpPr>
            <p:spPr>
              <a:xfrm>
                <a:off x="65753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8" name="コンテンツ プレースホルダー 2"/>
              <p:cNvSpPr txBox="1">
                <a:spLocks noRot="1" noChangeAspect="1" noMove="1" noResize="1" noEditPoints="1" noAdjustHandles="1" noChangeArrowheads="1" noChangeShapeType="1" noTextEdit="1"/>
              </p:cNvSpPr>
              <p:nvPr/>
            </p:nvSpPr>
            <p:spPr>
              <a:xfrm>
                <a:off x="6575383" y="3632743"/>
                <a:ext cx="958064" cy="446343"/>
              </a:xfrm>
              <a:prstGeom prst="rect">
                <a:avLst/>
              </a:prstGeom>
              <a:blipFill rotWithShape="0">
                <a:blip r:embed="rId11"/>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コンテンツ プレースホルダー 2"/>
              <p:cNvSpPr txBox="1">
                <a:spLocks/>
              </p:cNvSpPr>
              <p:nvPr/>
            </p:nvSpPr>
            <p:spPr>
              <a:xfrm>
                <a:off x="100520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9" name="コンテンツ プレースホルダー 2"/>
              <p:cNvSpPr txBox="1">
                <a:spLocks noRot="1" noChangeAspect="1" noMove="1" noResize="1" noEditPoints="1" noAdjustHandles="1" noChangeArrowheads="1" noChangeShapeType="1" noTextEdit="1"/>
              </p:cNvSpPr>
              <p:nvPr/>
            </p:nvSpPr>
            <p:spPr>
              <a:xfrm>
                <a:off x="10052008" y="3632743"/>
                <a:ext cx="958064" cy="446343"/>
              </a:xfrm>
              <a:prstGeom prst="rect">
                <a:avLst/>
              </a:prstGeom>
              <a:blipFill rotWithShape="0">
                <a:blip r:embed="rId12"/>
                <a:stretch>
                  <a:fillRect b="-520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405079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rotWithShape="1">
          <a:blip r:embed="rId2">
            <a:extLst>
              <a:ext uri="{28A0092B-C50C-407E-A947-70E740481C1C}">
                <a14:useLocalDpi xmlns:a14="http://schemas.microsoft.com/office/drawing/2010/main" val="0"/>
              </a:ext>
            </a:extLst>
          </a:blip>
          <a:srcRect l="12857" t="20596" r="10239" b="20727"/>
          <a:stretch/>
        </p:blipFill>
        <p:spPr>
          <a:xfrm>
            <a:off x="7096125" y="2628899"/>
            <a:ext cx="3362325" cy="1924051"/>
          </a:xfrm>
          <a:prstGeom prst="rect">
            <a:avLst/>
          </a:prstGeom>
        </p:spPr>
      </p:pic>
      <p:pic>
        <p:nvPicPr>
          <p:cNvPr id="33" name="図 32"/>
          <p:cNvPicPr>
            <a:picLocks noChangeAspect="1"/>
          </p:cNvPicPr>
          <p:nvPr/>
        </p:nvPicPr>
        <p:blipFill rotWithShape="1">
          <a:blip r:embed="rId3">
            <a:extLst>
              <a:ext uri="{28A0092B-C50C-407E-A947-70E740481C1C}">
                <a14:useLocalDpi xmlns:a14="http://schemas.microsoft.com/office/drawing/2010/main" val="0"/>
              </a:ext>
            </a:extLst>
          </a:blip>
          <a:srcRect l="12635" t="18976" r="10332" b="17771"/>
          <a:stretch/>
        </p:blipFill>
        <p:spPr>
          <a:xfrm>
            <a:off x="1657350" y="2581274"/>
            <a:ext cx="3248025" cy="2000251"/>
          </a:xfrm>
          <a:prstGeom prst="rect">
            <a:avLst/>
          </a:prstGeom>
        </p:spPr>
      </p:pic>
      <p:cxnSp>
        <p:nvCxnSpPr>
          <p:cNvPr id="37" name="直線矢印コネクタ 36"/>
          <p:cNvCxnSpPr/>
          <p:nvPr/>
        </p:nvCxnSpPr>
        <p:spPr>
          <a:xfrm flipV="1">
            <a:off x="16450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4918474"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70679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04715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smtClean="0"/>
              <a:t>三角関数</a:t>
            </a:r>
            <a:endParaRPr kumimoji="1" lang="ja-JP" altLang="en-US" sz="3600" dirty="0"/>
          </a:p>
        </p:txBody>
      </p:sp>
      <p:sp>
        <p:nvSpPr>
          <p:cNvPr id="3" name="コンテンツ プレースホルダー 2"/>
          <p:cNvSpPr>
            <a:spLocks noGrp="1"/>
          </p:cNvSpPr>
          <p:nvPr>
            <p:ph idx="1"/>
          </p:nvPr>
        </p:nvSpPr>
        <p:spPr>
          <a:xfrm>
            <a:off x="1053547" y="5426765"/>
            <a:ext cx="10605053" cy="1240735"/>
          </a:xfrm>
        </p:spPr>
        <p:txBody>
          <a:bodyPr>
            <a:normAutofit/>
          </a:bodyPr>
          <a:lstStyle/>
          <a:p>
            <a:pPr marL="0" indent="0">
              <a:buNone/>
            </a:pPr>
            <a:r>
              <a:rPr lang="ja-JP" altLang="en-US" dirty="0" smtClean="0"/>
              <a:t>三角関数の引数を</a:t>
            </a:r>
            <a:r>
              <a:rPr lang="en-US" altLang="ja-JP" dirty="0" smtClean="0"/>
              <a:t>3</a:t>
            </a:r>
            <a:r>
              <a:rPr lang="ja-JP" altLang="en-US" dirty="0" smtClean="0"/>
              <a:t>倍すると，周波数が</a:t>
            </a:r>
            <a:r>
              <a:rPr lang="en-US" altLang="ja-JP" dirty="0"/>
              <a:t>3</a:t>
            </a:r>
            <a:r>
              <a:rPr lang="ja-JP" altLang="en-US" dirty="0" smtClean="0"/>
              <a:t>倍に、周期が</a:t>
            </a:r>
            <a:r>
              <a:rPr lang="en-US" altLang="ja-JP" dirty="0" smtClean="0"/>
              <a:t>1/3</a:t>
            </a:r>
            <a:r>
              <a:rPr lang="ja-JP" altLang="en-US" dirty="0" smtClean="0"/>
              <a:t>倍になります</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6577494" y="1007985"/>
                <a:ext cx="4231723" cy="1238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sin</m:t>
                          </m:r>
                        </m:fName>
                        <m:e>
                          <m:r>
                            <a:rPr lang="en-US" altLang="ja-JP" sz="3200" b="0" i="1" smtClean="0">
                              <a:solidFill>
                                <a:srgbClr val="FF0000"/>
                              </a:solidFill>
                              <a:latin typeface="Cambria Math" panose="02040503050406030204" pitchFamily="18" charset="0"/>
                            </a:rPr>
                            <m:t>3</m:t>
                          </m:r>
                          <m:sSub>
                            <m:sSubPr>
                              <m:ctrlPr>
                                <a:rPr lang="en-US" altLang="ja-JP" sz="3200" b="0" i="1" smtClean="0">
                                  <a:solidFill>
                                    <a:schemeClr val="tx1"/>
                                  </a:solidFill>
                                  <a:latin typeface="Cambria Math" panose="02040503050406030204" pitchFamily="18" charset="0"/>
                                </a:rPr>
                              </m:ctrlPr>
                            </m:sSubPr>
                            <m:e>
                              <m:r>
                                <a:rPr lang="en-US" altLang="ja-JP" sz="3200" b="0" i="1" smtClean="0">
                                  <a:solidFill>
                                    <a:schemeClr val="tx1"/>
                                  </a:solidFill>
                                  <a:latin typeface="Cambria Math" panose="02040503050406030204" pitchFamily="18" charset="0"/>
                                </a:rPr>
                                <m:t>𝜔</m:t>
                              </m:r>
                            </m:e>
                            <m:sub>
                              <m:r>
                                <a:rPr lang="en-US" altLang="ja-JP" sz="3200" b="0" i="1" smtClean="0">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6577494" y="1007985"/>
                <a:ext cx="4231723" cy="12382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959773" y="1007985"/>
                <a:ext cx="5013229" cy="1128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i="1">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cos</m:t>
                          </m:r>
                        </m:fName>
                        <m:e>
                          <m:r>
                            <a:rPr lang="en-US" altLang="ja-JP" sz="3200" b="0" i="1" smtClean="0">
                              <a:solidFill>
                                <a:srgbClr val="FF0000"/>
                              </a:solidFill>
                              <a:latin typeface="Cambria Math" panose="02040503050406030204" pitchFamily="18" charset="0"/>
                            </a:rPr>
                            <m:t>3</m:t>
                          </m:r>
                          <m:sSub>
                            <m:sSubPr>
                              <m:ctrlPr>
                                <a:rPr lang="en-US" altLang="ja-JP" sz="3200" i="1" smtClean="0">
                                  <a:solidFill>
                                    <a:schemeClr val="tx1"/>
                                  </a:solidFill>
                                  <a:latin typeface="Cambria Math" panose="02040503050406030204" pitchFamily="18" charset="0"/>
                                </a:rPr>
                              </m:ctrlPr>
                            </m:sSubPr>
                            <m:e>
                              <m:r>
                                <a:rPr lang="en-US" altLang="ja-JP" sz="3200" i="1">
                                  <a:solidFill>
                                    <a:schemeClr val="tx1"/>
                                  </a:solidFill>
                                  <a:latin typeface="Cambria Math" panose="02040503050406030204" pitchFamily="18" charset="0"/>
                                </a:rPr>
                                <m:t>𝜔</m:t>
                              </m:r>
                            </m:e>
                            <m:sub>
                              <m:r>
                                <a:rPr lang="en-US" altLang="ja-JP" sz="3200" i="1">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959773" y="1007985"/>
                <a:ext cx="5013229" cy="1128928"/>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07945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079458" y="3632743"/>
                <a:ext cx="958064" cy="446343"/>
              </a:xfrm>
              <a:prstGeom prst="rect">
                <a:avLst/>
              </a:prstGeom>
              <a:blipFill rotWithShape="0">
                <a:blip r:embed="rId6"/>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rotWithShape="0">
                <a:blip r:embed="rId7"/>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rotWithShape="0">
                <a:blip r:embed="rId8"/>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5560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556083" y="3632743"/>
                <a:ext cx="958064" cy="446343"/>
              </a:xfrm>
              <a:prstGeom prst="rect">
                <a:avLst/>
              </a:prstGeom>
              <a:blipFill rotWithShape="0">
                <a:blip r:embed="rId10"/>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コンテンツ プレースホルダー 2"/>
              <p:cNvSpPr txBox="1">
                <a:spLocks/>
              </p:cNvSpPr>
              <p:nvPr/>
            </p:nvSpPr>
            <p:spPr>
              <a:xfrm>
                <a:off x="65753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8" name="コンテンツ プレースホルダー 2"/>
              <p:cNvSpPr txBox="1">
                <a:spLocks noRot="1" noChangeAspect="1" noMove="1" noResize="1" noEditPoints="1" noAdjustHandles="1" noChangeArrowheads="1" noChangeShapeType="1" noTextEdit="1"/>
              </p:cNvSpPr>
              <p:nvPr/>
            </p:nvSpPr>
            <p:spPr>
              <a:xfrm>
                <a:off x="6575383" y="3632743"/>
                <a:ext cx="958064" cy="446343"/>
              </a:xfrm>
              <a:prstGeom prst="rect">
                <a:avLst/>
              </a:prstGeom>
              <a:blipFill rotWithShape="0">
                <a:blip r:embed="rId11"/>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コンテンツ プレースホルダー 2"/>
              <p:cNvSpPr txBox="1">
                <a:spLocks/>
              </p:cNvSpPr>
              <p:nvPr/>
            </p:nvSpPr>
            <p:spPr>
              <a:xfrm>
                <a:off x="100520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9" name="コンテンツ プレースホルダー 2"/>
              <p:cNvSpPr txBox="1">
                <a:spLocks noRot="1" noChangeAspect="1" noMove="1" noResize="1" noEditPoints="1" noAdjustHandles="1" noChangeArrowheads="1" noChangeShapeType="1" noTextEdit="1"/>
              </p:cNvSpPr>
              <p:nvPr/>
            </p:nvSpPr>
            <p:spPr>
              <a:xfrm>
                <a:off x="10052008" y="3632743"/>
                <a:ext cx="958064" cy="446343"/>
              </a:xfrm>
              <a:prstGeom prst="rect">
                <a:avLst/>
              </a:prstGeom>
              <a:blipFill rotWithShape="0">
                <a:blip r:embed="rId12"/>
                <a:stretch>
                  <a:fillRect b="-520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936375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p:cNvPicPr>
            <a:picLocks noChangeAspect="1"/>
          </p:cNvPicPr>
          <p:nvPr/>
        </p:nvPicPr>
        <p:blipFill rotWithShape="1">
          <a:blip r:embed="rId2" cstate="print">
            <a:extLst>
              <a:ext uri="{28A0092B-C50C-407E-A947-70E740481C1C}">
                <a14:useLocalDpi xmlns:a14="http://schemas.microsoft.com/office/drawing/2010/main" val="0"/>
              </a:ext>
            </a:extLst>
          </a:blip>
          <a:srcRect l="12715" t="12500" r="10744" b="12916"/>
          <a:stretch/>
        </p:blipFill>
        <p:spPr>
          <a:xfrm>
            <a:off x="6126715" y="438150"/>
            <a:ext cx="1966912" cy="862013"/>
          </a:xfrm>
          <a:prstGeom prst="rect">
            <a:avLst/>
          </a:prstGeom>
        </p:spPr>
      </p:pic>
      <p:pic>
        <p:nvPicPr>
          <p:cNvPr id="91" name="図 90"/>
          <p:cNvPicPr>
            <a:picLocks noChangeAspect="1"/>
          </p:cNvPicPr>
          <p:nvPr/>
        </p:nvPicPr>
        <p:blipFill rotWithShape="1">
          <a:blip r:embed="rId3" cstate="print">
            <a:extLst>
              <a:ext uri="{28A0092B-C50C-407E-A947-70E740481C1C}">
                <a14:useLocalDpi xmlns:a14="http://schemas.microsoft.com/office/drawing/2010/main" val="0"/>
              </a:ext>
            </a:extLst>
          </a:blip>
          <a:srcRect l="12957" t="18127" r="10317" b="16354"/>
          <a:stretch/>
        </p:blipFill>
        <p:spPr>
          <a:xfrm>
            <a:off x="6126715" y="1581151"/>
            <a:ext cx="1971675" cy="757238"/>
          </a:xfrm>
          <a:prstGeom prst="rect">
            <a:avLst/>
          </a:prstGeom>
        </p:spPr>
      </p:pic>
      <p:pic>
        <p:nvPicPr>
          <p:cNvPr id="92" name="図 91"/>
          <p:cNvPicPr>
            <a:picLocks noChangeAspect="1"/>
          </p:cNvPicPr>
          <p:nvPr/>
        </p:nvPicPr>
        <p:blipFill rotWithShape="1">
          <a:blip r:embed="rId4" cstate="print">
            <a:extLst>
              <a:ext uri="{28A0092B-C50C-407E-A947-70E740481C1C}">
                <a14:useLocalDpi xmlns:a14="http://schemas.microsoft.com/office/drawing/2010/main" val="0"/>
              </a:ext>
            </a:extLst>
          </a:blip>
          <a:srcRect l="12796" t="19560" r="10231" b="18631"/>
          <a:stretch/>
        </p:blipFill>
        <p:spPr>
          <a:xfrm>
            <a:off x="6121952" y="2660650"/>
            <a:ext cx="1978025" cy="714375"/>
          </a:xfrm>
          <a:prstGeom prst="rect">
            <a:avLst/>
          </a:prstGeom>
        </p:spPr>
      </p:pic>
      <p:pic>
        <p:nvPicPr>
          <p:cNvPr id="93" name="図 92"/>
          <p:cNvPicPr>
            <a:picLocks noChangeAspect="1"/>
          </p:cNvPicPr>
          <p:nvPr/>
        </p:nvPicPr>
        <p:blipFill rotWithShape="1">
          <a:blip r:embed="rId5" cstate="print">
            <a:extLst>
              <a:ext uri="{28A0092B-C50C-407E-A947-70E740481C1C}">
                <a14:useLocalDpi xmlns:a14="http://schemas.microsoft.com/office/drawing/2010/main" val="0"/>
              </a:ext>
            </a:extLst>
          </a:blip>
          <a:srcRect l="12820" t="16479" r="10268" b="19239"/>
          <a:stretch/>
        </p:blipFill>
        <p:spPr>
          <a:xfrm>
            <a:off x="6126715" y="3690938"/>
            <a:ext cx="1976437" cy="742950"/>
          </a:xfrm>
          <a:prstGeom prst="rect">
            <a:avLst/>
          </a:prstGeom>
        </p:spPr>
      </p:pic>
      <p:pic>
        <p:nvPicPr>
          <p:cNvPr id="94" name="図 93"/>
          <p:cNvPicPr>
            <a:picLocks noChangeAspect="1"/>
          </p:cNvPicPr>
          <p:nvPr/>
        </p:nvPicPr>
        <p:blipFill rotWithShape="1">
          <a:blip r:embed="rId6" cstate="print">
            <a:extLst>
              <a:ext uri="{28A0092B-C50C-407E-A947-70E740481C1C}">
                <a14:useLocalDpi xmlns:a14="http://schemas.microsoft.com/office/drawing/2010/main" val="0"/>
              </a:ext>
            </a:extLst>
          </a:blip>
          <a:srcRect l="12836" t="20010" r="10439" b="19004"/>
          <a:stretch/>
        </p:blipFill>
        <p:spPr>
          <a:xfrm>
            <a:off x="6126715" y="4791075"/>
            <a:ext cx="1971675" cy="704850"/>
          </a:xfrm>
          <a:prstGeom prst="rect">
            <a:avLst/>
          </a:prstGeom>
        </p:spPr>
      </p:pic>
      <p:pic>
        <p:nvPicPr>
          <p:cNvPr id="95" name="図 94"/>
          <p:cNvPicPr>
            <a:picLocks noChangeAspect="1"/>
          </p:cNvPicPr>
          <p:nvPr/>
        </p:nvPicPr>
        <p:blipFill rotWithShape="1">
          <a:blip r:embed="rId7" cstate="print">
            <a:extLst>
              <a:ext uri="{28A0092B-C50C-407E-A947-70E740481C1C}">
                <a14:useLocalDpi xmlns:a14="http://schemas.microsoft.com/office/drawing/2010/main" val="0"/>
              </a:ext>
            </a:extLst>
          </a:blip>
          <a:srcRect l="12810" t="15195" r="10093" b="18462"/>
          <a:stretch/>
        </p:blipFill>
        <p:spPr>
          <a:xfrm>
            <a:off x="6117190" y="5805488"/>
            <a:ext cx="1981200" cy="766762"/>
          </a:xfrm>
          <a:prstGeom prst="rect">
            <a:avLst/>
          </a:prstGeom>
        </p:spPr>
      </p:pic>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l="12635" t="15689" r="10227" b="37718"/>
          <a:stretch/>
        </p:blipFill>
        <p:spPr>
          <a:xfrm>
            <a:off x="1989482" y="479425"/>
            <a:ext cx="1984376" cy="533400"/>
          </a:xfrm>
          <a:prstGeom prst="rect">
            <a:avLst/>
          </a:prstGeom>
        </p:spPr>
      </p:pic>
      <p:pic>
        <p:nvPicPr>
          <p:cNvPr id="49" name="図 48"/>
          <p:cNvPicPr>
            <a:picLocks noChangeAspect="1"/>
          </p:cNvPicPr>
          <p:nvPr/>
        </p:nvPicPr>
        <p:blipFill rotWithShape="1">
          <a:blip r:embed="rId9" cstate="print">
            <a:extLst>
              <a:ext uri="{28A0092B-C50C-407E-A947-70E740481C1C}">
                <a14:useLocalDpi xmlns:a14="http://schemas.microsoft.com/office/drawing/2010/main" val="0"/>
              </a:ext>
            </a:extLst>
          </a:blip>
          <a:srcRect l="12899" t="14580" r="10705" b="20246"/>
          <a:stretch/>
        </p:blipFill>
        <p:spPr>
          <a:xfrm>
            <a:off x="1992657" y="1539875"/>
            <a:ext cx="1965326" cy="746125"/>
          </a:xfrm>
          <a:prstGeom prst="rect">
            <a:avLst/>
          </a:prstGeom>
        </p:spPr>
      </p:pic>
      <p:pic>
        <p:nvPicPr>
          <p:cNvPr id="50" name="図 49"/>
          <p:cNvPicPr>
            <a:picLocks noChangeAspect="1"/>
          </p:cNvPicPr>
          <p:nvPr/>
        </p:nvPicPr>
        <p:blipFill rotWithShape="1">
          <a:blip r:embed="rId10" cstate="print">
            <a:extLst>
              <a:ext uri="{28A0092B-C50C-407E-A947-70E740481C1C}">
                <a14:useLocalDpi xmlns:a14="http://schemas.microsoft.com/office/drawing/2010/main" val="0"/>
              </a:ext>
            </a:extLst>
          </a:blip>
          <a:srcRect l="12766" t="20890" r="10590" b="19413"/>
          <a:stretch/>
        </p:blipFill>
        <p:spPr>
          <a:xfrm>
            <a:off x="1994245" y="2676524"/>
            <a:ext cx="1971675" cy="683420"/>
          </a:xfrm>
          <a:prstGeom prst="rect">
            <a:avLst/>
          </a:prstGeom>
        </p:spPr>
      </p:pic>
      <p:pic>
        <p:nvPicPr>
          <p:cNvPr id="51" name="図 50"/>
          <p:cNvPicPr>
            <a:picLocks noChangeAspect="1"/>
          </p:cNvPicPr>
          <p:nvPr/>
        </p:nvPicPr>
        <p:blipFill rotWithShape="1">
          <a:blip r:embed="rId11" cstate="print">
            <a:extLst>
              <a:ext uri="{28A0092B-C50C-407E-A947-70E740481C1C}">
                <a14:useLocalDpi xmlns:a14="http://schemas.microsoft.com/office/drawing/2010/main" val="0"/>
              </a:ext>
            </a:extLst>
          </a:blip>
          <a:srcRect l="12819" t="21484" r="10353" b="21523"/>
          <a:stretch/>
        </p:blipFill>
        <p:spPr>
          <a:xfrm>
            <a:off x="1989482" y="3752851"/>
            <a:ext cx="1976438" cy="652464"/>
          </a:xfrm>
          <a:prstGeom prst="rect">
            <a:avLst/>
          </a:prstGeom>
        </p:spPr>
      </p:pic>
      <p:pic>
        <p:nvPicPr>
          <p:cNvPr id="52" name="図 51"/>
          <p:cNvPicPr>
            <a:picLocks noChangeAspect="1"/>
          </p:cNvPicPr>
          <p:nvPr/>
        </p:nvPicPr>
        <p:blipFill rotWithShape="1">
          <a:blip r:embed="rId12" cstate="print">
            <a:extLst>
              <a:ext uri="{28A0092B-C50C-407E-A947-70E740481C1C}">
                <a14:useLocalDpi xmlns:a14="http://schemas.microsoft.com/office/drawing/2010/main" val="0"/>
              </a:ext>
            </a:extLst>
          </a:blip>
          <a:srcRect l="12980" t="21306" r="10284" b="20661"/>
          <a:stretch/>
        </p:blipFill>
        <p:spPr>
          <a:xfrm>
            <a:off x="1994244" y="4814887"/>
            <a:ext cx="1974056" cy="664369"/>
          </a:xfrm>
          <a:prstGeom prst="rect">
            <a:avLst/>
          </a:prstGeom>
        </p:spPr>
      </p:pic>
      <p:pic>
        <p:nvPicPr>
          <p:cNvPr id="53" name="図 52"/>
          <p:cNvPicPr>
            <a:picLocks noChangeAspect="1"/>
          </p:cNvPicPr>
          <p:nvPr/>
        </p:nvPicPr>
        <p:blipFill rotWithShape="1">
          <a:blip r:embed="rId13" cstate="print">
            <a:extLst>
              <a:ext uri="{28A0092B-C50C-407E-A947-70E740481C1C}">
                <a14:useLocalDpi xmlns:a14="http://schemas.microsoft.com/office/drawing/2010/main" val="0"/>
              </a:ext>
            </a:extLst>
          </a:blip>
          <a:srcRect l="12839" t="18256" r="10703" b="19344"/>
          <a:stretch/>
        </p:blipFill>
        <p:spPr>
          <a:xfrm>
            <a:off x="1991863" y="5848350"/>
            <a:ext cx="1966914" cy="714376"/>
          </a:xfrm>
          <a:prstGeom prst="rect">
            <a:avLst/>
          </a:prstGeom>
        </p:spPr>
      </p:pic>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0"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0" y="647700"/>
                <a:ext cx="1758027" cy="38100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0"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0" y="1723813"/>
                <a:ext cx="1758027" cy="38100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0"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0" y="2799926"/>
                <a:ext cx="1758027" cy="381000"/>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0"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0" y="3876039"/>
                <a:ext cx="1758027" cy="381000"/>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0"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0" y="4952152"/>
                <a:ext cx="1758027" cy="38100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0"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0" y="6028265"/>
                <a:ext cx="1758027" cy="38100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4133667"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4133667" y="647700"/>
                <a:ext cx="1758027" cy="38100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4133667"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4133667" y="1723813"/>
                <a:ext cx="1758027" cy="381000"/>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4133667"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4133667" y="2799926"/>
                <a:ext cx="1758027" cy="381000"/>
              </a:xfrm>
              <a:prstGeom prst="rect">
                <a:avLst/>
              </a:prstGeom>
              <a:blipFill rotWithShape="0">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コンテンツ プレースホルダー 2"/>
              <p:cNvSpPr txBox="1">
                <a:spLocks/>
              </p:cNvSpPr>
              <p:nvPr/>
            </p:nvSpPr>
            <p:spPr>
              <a:xfrm>
                <a:off x="4133667"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4" name="コンテンツ プレースホルダー 2"/>
              <p:cNvSpPr txBox="1">
                <a:spLocks noRot="1" noChangeAspect="1" noMove="1" noResize="1" noEditPoints="1" noAdjustHandles="1" noChangeArrowheads="1" noChangeShapeType="1" noTextEdit="1"/>
              </p:cNvSpPr>
              <p:nvPr/>
            </p:nvSpPr>
            <p:spPr>
              <a:xfrm>
                <a:off x="4133667" y="3876039"/>
                <a:ext cx="1758027" cy="381000"/>
              </a:xfrm>
              <a:prstGeom prst="rect">
                <a:avLst/>
              </a:prstGeom>
              <a:blipFill rotWithShape="0">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133667"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133667" y="4952152"/>
                <a:ext cx="1758027" cy="38100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2"/>
              <p:cNvSpPr txBox="1">
                <a:spLocks/>
              </p:cNvSpPr>
              <p:nvPr/>
            </p:nvSpPr>
            <p:spPr>
              <a:xfrm>
                <a:off x="4133667"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7" name="コンテンツ プレースホルダー 2"/>
              <p:cNvSpPr txBox="1">
                <a:spLocks noRot="1" noChangeAspect="1" noMove="1" noResize="1" noEditPoints="1" noAdjustHandles="1" noChangeArrowheads="1" noChangeShapeType="1" noTextEdit="1"/>
              </p:cNvSpPr>
              <p:nvPr/>
            </p:nvSpPr>
            <p:spPr>
              <a:xfrm>
                <a:off x="4133667" y="6028265"/>
                <a:ext cx="1758027" cy="381000"/>
              </a:xfrm>
              <a:prstGeom prst="rect">
                <a:avLst/>
              </a:prstGeom>
              <a:blipFill rotWithShape="0">
                <a:blip r:embed="rId25"/>
                <a:stretch>
                  <a:fillRect/>
                </a:stretch>
              </a:blipFill>
            </p:spPr>
            <p:txBody>
              <a:bodyPr/>
              <a:lstStyle/>
              <a:p>
                <a:r>
                  <a:rPr lang="ja-JP" altLang="en-US">
                    <a:noFill/>
                  </a:rPr>
                  <a:t> </a:t>
                </a:r>
              </a:p>
            </p:txBody>
          </p:sp>
        </mc:Fallback>
      </mc:AlternateContent>
      <p:grpSp>
        <p:nvGrpSpPr>
          <p:cNvPr id="22" name="グループ化 21"/>
          <p:cNvGrpSpPr/>
          <p:nvPr/>
        </p:nvGrpSpPr>
        <p:grpSpPr>
          <a:xfrm>
            <a:off x="1671839" y="393699"/>
            <a:ext cx="2590943" cy="952501"/>
            <a:chOff x="1130157" y="2173210"/>
            <a:chExt cx="4263776" cy="2732926"/>
          </a:xfrm>
        </p:grpSpPr>
        <p:cxnSp>
          <p:nvCxnSpPr>
            <p:cNvPr id="18" name="直線矢印コネクタ 17"/>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1671839" y="1460499"/>
            <a:ext cx="2590943" cy="952501"/>
            <a:chOff x="1130157" y="2173210"/>
            <a:chExt cx="4263776" cy="2732926"/>
          </a:xfrm>
        </p:grpSpPr>
        <p:cxnSp>
          <p:nvCxnSpPr>
            <p:cNvPr id="24" name="直線矢印コネクタ 2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1671839" y="2527299"/>
            <a:ext cx="2590943" cy="952501"/>
            <a:chOff x="1130157" y="2173210"/>
            <a:chExt cx="4263776" cy="2732926"/>
          </a:xfrm>
        </p:grpSpPr>
        <p:cxnSp>
          <p:nvCxnSpPr>
            <p:cNvPr id="29" name="直線矢印コネクタ 2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3" name="グループ化 32"/>
          <p:cNvGrpSpPr/>
          <p:nvPr/>
        </p:nvGrpSpPr>
        <p:grpSpPr>
          <a:xfrm>
            <a:off x="1671839" y="3594099"/>
            <a:ext cx="2590943" cy="952501"/>
            <a:chOff x="1130157" y="2173210"/>
            <a:chExt cx="4263776" cy="2732926"/>
          </a:xfrm>
        </p:grpSpPr>
        <p:cxnSp>
          <p:nvCxnSpPr>
            <p:cNvPr id="34" name="直線矢印コネクタ 3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1671839" y="4660899"/>
            <a:ext cx="2590943" cy="952501"/>
            <a:chOff x="1130157" y="2173210"/>
            <a:chExt cx="4263776" cy="2732926"/>
          </a:xfrm>
        </p:grpSpPr>
        <p:cxnSp>
          <p:nvCxnSpPr>
            <p:cNvPr id="39" name="直線矢印コネクタ 3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3" name="グループ化 42"/>
          <p:cNvGrpSpPr/>
          <p:nvPr/>
        </p:nvGrpSpPr>
        <p:grpSpPr>
          <a:xfrm>
            <a:off x="1671839" y="5727699"/>
            <a:ext cx="2590943" cy="952501"/>
            <a:chOff x="1130157" y="2173210"/>
            <a:chExt cx="4263776" cy="2732926"/>
          </a:xfrm>
        </p:grpSpPr>
        <p:cxnSp>
          <p:nvCxnSpPr>
            <p:cNvPr id="44" name="直線矢印コネクタ 4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0" name="グループ化 59"/>
          <p:cNvGrpSpPr/>
          <p:nvPr/>
        </p:nvGrpSpPr>
        <p:grpSpPr>
          <a:xfrm>
            <a:off x="5804309" y="393699"/>
            <a:ext cx="2590943" cy="952501"/>
            <a:chOff x="1130157" y="2173210"/>
            <a:chExt cx="4263776" cy="2732926"/>
          </a:xfrm>
        </p:grpSpPr>
        <p:cxnSp>
          <p:nvCxnSpPr>
            <p:cNvPr id="61" name="直線矢印コネクタ 6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5804309" y="1460499"/>
            <a:ext cx="2590943" cy="952501"/>
            <a:chOff x="1130157" y="2173210"/>
            <a:chExt cx="4263776" cy="2732926"/>
          </a:xfrm>
        </p:grpSpPr>
        <p:cxnSp>
          <p:nvCxnSpPr>
            <p:cNvPr id="66" name="直線矢印コネクタ 6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5804309" y="2527299"/>
            <a:ext cx="2590943" cy="952501"/>
            <a:chOff x="1130157" y="2173210"/>
            <a:chExt cx="4263776" cy="2732926"/>
          </a:xfrm>
        </p:grpSpPr>
        <p:cxnSp>
          <p:nvCxnSpPr>
            <p:cNvPr id="71" name="直線矢印コネクタ 7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5" name="グループ化 74"/>
          <p:cNvGrpSpPr/>
          <p:nvPr/>
        </p:nvGrpSpPr>
        <p:grpSpPr>
          <a:xfrm>
            <a:off x="5804309" y="3594099"/>
            <a:ext cx="2590943" cy="952501"/>
            <a:chOff x="1130157" y="2173210"/>
            <a:chExt cx="4263776" cy="2732926"/>
          </a:xfrm>
        </p:grpSpPr>
        <p:cxnSp>
          <p:nvCxnSpPr>
            <p:cNvPr id="76" name="直線矢印コネクタ 7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0" name="グループ化 79"/>
          <p:cNvGrpSpPr/>
          <p:nvPr/>
        </p:nvGrpSpPr>
        <p:grpSpPr>
          <a:xfrm>
            <a:off x="5804309" y="4660899"/>
            <a:ext cx="2590943" cy="952501"/>
            <a:chOff x="1130157" y="2173210"/>
            <a:chExt cx="4263776" cy="2732926"/>
          </a:xfrm>
        </p:grpSpPr>
        <p:cxnSp>
          <p:nvCxnSpPr>
            <p:cNvPr id="81" name="直線矢印コネクタ 8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5804309" y="5727699"/>
            <a:ext cx="2590943" cy="952501"/>
            <a:chOff x="1130157" y="2173210"/>
            <a:chExt cx="4263776" cy="2732926"/>
          </a:xfrm>
        </p:grpSpPr>
        <p:cxnSp>
          <p:nvCxnSpPr>
            <p:cNvPr id="86" name="直線矢印コネクタ 8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6" name="コンテンツ プレースホルダー 2"/>
          <p:cNvSpPr txBox="1">
            <a:spLocks/>
          </p:cNvSpPr>
          <p:nvPr/>
        </p:nvSpPr>
        <p:spPr>
          <a:xfrm>
            <a:off x="8905461" y="581622"/>
            <a:ext cx="3018182"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こんな感じで基本周波数の整数倍の波を考える</a:t>
            </a:r>
            <a:endParaRPr lang="ja-JP" altLang="en-US" sz="2000" dirty="0"/>
          </a:p>
        </p:txBody>
      </p:sp>
    </p:spTree>
    <p:extLst>
      <p:ext uri="{BB962C8B-B14F-4D97-AF65-F5344CB8AC3E}">
        <p14:creationId xmlns:p14="http://schemas.microsoft.com/office/powerpoint/2010/main" val="42923005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p:cNvPicPr>
            <a:picLocks noChangeAspect="1"/>
          </p:cNvPicPr>
          <p:nvPr/>
        </p:nvPicPr>
        <p:blipFill rotWithShape="1">
          <a:blip r:embed="rId2" cstate="print">
            <a:extLst>
              <a:ext uri="{28A0092B-C50C-407E-A947-70E740481C1C}">
                <a14:useLocalDpi xmlns:a14="http://schemas.microsoft.com/office/drawing/2010/main" val="0"/>
              </a:ext>
            </a:extLst>
          </a:blip>
          <a:srcRect l="12715" t="12500" r="10744" b="12916"/>
          <a:stretch/>
        </p:blipFill>
        <p:spPr>
          <a:xfrm>
            <a:off x="6126715" y="438150"/>
            <a:ext cx="1966912" cy="862013"/>
          </a:xfrm>
          <a:prstGeom prst="rect">
            <a:avLst/>
          </a:prstGeom>
        </p:spPr>
      </p:pic>
      <p:pic>
        <p:nvPicPr>
          <p:cNvPr id="91" name="図 90"/>
          <p:cNvPicPr>
            <a:picLocks noChangeAspect="1"/>
          </p:cNvPicPr>
          <p:nvPr/>
        </p:nvPicPr>
        <p:blipFill rotWithShape="1">
          <a:blip r:embed="rId3" cstate="print">
            <a:extLst>
              <a:ext uri="{28A0092B-C50C-407E-A947-70E740481C1C}">
                <a14:useLocalDpi xmlns:a14="http://schemas.microsoft.com/office/drawing/2010/main" val="0"/>
              </a:ext>
            </a:extLst>
          </a:blip>
          <a:srcRect l="12957" t="18127" r="10317" b="16354"/>
          <a:stretch/>
        </p:blipFill>
        <p:spPr>
          <a:xfrm>
            <a:off x="6126715" y="1838325"/>
            <a:ext cx="1971675" cy="242890"/>
          </a:xfrm>
          <a:prstGeom prst="rect">
            <a:avLst/>
          </a:prstGeom>
        </p:spPr>
      </p:pic>
      <p:pic>
        <p:nvPicPr>
          <p:cNvPr id="92" name="図 91"/>
          <p:cNvPicPr>
            <a:picLocks noChangeAspect="1"/>
          </p:cNvPicPr>
          <p:nvPr/>
        </p:nvPicPr>
        <p:blipFill rotWithShape="1">
          <a:blip r:embed="rId4" cstate="print">
            <a:extLst>
              <a:ext uri="{28A0092B-C50C-407E-A947-70E740481C1C}">
                <a14:useLocalDpi xmlns:a14="http://schemas.microsoft.com/office/drawing/2010/main" val="0"/>
              </a:ext>
            </a:extLst>
          </a:blip>
          <a:srcRect l="12796" t="19560" r="10231" b="18631"/>
          <a:stretch/>
        </p:blipFill>
        <p:spPr>
          <a:xfrm>
            <a:off x="6121952" y="2952751"/>
            <a:ext cx="1978025" cy="130174"/>
          </a:xfrm>
          <a:prstGeom prst="rect">
            <a:avLst/>
          </a:prstGeom>
        </p:spPr>
      </p:pic>
      <p:pic>
        <p:nvPicPr>
          <p:cNvPr id="93" name="図 92"/>
          <p:cNvPicPr>
            <a:picLocks noChangeAspect="1"/>
          </p:cNvPicPr>
          <p:nvPr/>
        </p:nvPicPr>
        <p:blipFill rotWithShape="1">
          <a:blip r:embed="rId5" cstate="print">
            <a:extLst>
              <a:ext uri="{28A0092B-C50C-407E-A947-70E740481C1C}">
                <a14:useLocalDpi xmlns:a14="http://schemas.microsoft.com/office/drawing/2010/main" val="0"/>
              </a:ext>
            </a:extLst>
          </a:blip>
          <a:srcRect l="12820" t="16479" r="10268" b="19239"/>
          <a:stretch/>
        </p:blipFill>
        <p:spPr>
          <a:xfrm>
            <a:off x="6126715" y="3933825"/>
            <a:ext cx="1976437" cy="257176"/>
          </a:xfrm>
          <a:prstGeom prst="rect">
            <a:avLst/>
          </a:prstGeom>
        </p:spPr>
      </p:pic>
      <p:pic>
        <p:nvPicPr>
          <p:cNvPr id="94" name="図 93"/>
          <p:cNvPicPr>
            <a:picLocks noChangeAspect="1"/>
          </p:cNvPicPr>
          <p:nvPr/>
        </p:nvPicPr>
        <p:blipFill rotWithShape="1">
          <a:blip r:embed="rId6" cstate="print">
            <a:extLst>
              <a:ext uri="{28A0092B-C50C-407E-A947-70E740481C1C}">
                <a14:useLocalDpi xmlns:a14="http://schemas.microsoft.com/office/drawing/2010/main" val="0"/>
              </a:ext>
            </a:extLst>
          </a:blip>
          <a:srcRect l="12836" t="20010" r="10439" b="19004"/>
          <a:stretch/>
        </p:blipFill>
        <p:spPr>
          <a:xfrm>
            <a:off x="6126715" y="5048250"/>
            <a:ext cx="1971675" cy="190500"/>
          </a:xfrm>
          <a:prstGeom prst="rect">
            <a:avLst/>
          </a:prstGeom>
        </p:spPr>
      </p:pic>
      <p:pic>
        <p:nvPicPr>
          <p:cNvPr id="95" name="図 94"/>
          <p:cNvPicPr>
            <a:picLocks noChangeAspect="1"/>
          </p:cNvPicPr>
          <p:nvPr/>
        </p:nvPicPr>
        <p:blipFill rotWithShape="1">
          <a:blip r:embed="rId7" cstate="print">
            <a:extLst>
              <a:ext uri="{28A0092B-C50C-407E-A947-70E740481C1C}">
                <a14:useLocalDpi xmlns:a14="http://schemas.microsoft.com/office/drawing/2010/main" val="0"/>
              </a:ext>
            </a:extLst>
          </a:blip>
          <a:srcRect l="12810" t="15195" r="10093" b="18462"/>
          <a:stretch/>
        </p:blipFill>
        <p:spPr>
          <a:xfrm>
            <a:off x="6117190" y="6067425"/>
            <a:ext cx="1981200" cy="242888"/>
          </a:xfrm>
          <a:prstGeom prst="rect">
            <a:avLst/>
          </a:prstGeom>
        </p:spPr>
      </p:pic>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l="12635" t="15689" r="10227" b="37718"/>
          <a:stretch/>
        </p:blipFill>
        <p:spPr>
          <a:xfrm>
            <a:off x="1989482" y="752475"/>
            <a:ext cx="1984376" cy="260350"/>
          </a:xfrm>
          <a:prstGeom prst="rect">
            <a:avLst/>
          </a:prstGeom>
        </p:spPr>
      </p:pic>
      <p:pic>
        <p:nvPicPr>
          <p:cNvPr id="49" name="図 48"/>
          <p:cNvPicPr>
            <a:picLocks noChangeAspect="1"/>
          </p:cNvPicPr>
          <p:nvPr/>
        </p:nvPicPr>
        <p:blipFill rotWithShape="1">
          <a:blip r:embed="rId9" cstate="print">
            <a:extLst>
              <a:ext uri="{28A0092B-C50C-407E-A947-70E740481C1C}">
                <a14:useLocalDpi xmlns:a14="http://schemas.microsoft.com/office/drawing/2010/main" val="0"/>
              </a:ext>
            </a:extLst>
          </a:blip>
          <a:srcRect l="12899" t="14580" r="10705" b="20246"/>
          <a:stretch/>
        </p:blipFill>
        <p:spPr>
          <a:xfrm>
            <a:off x="1992657" y="1804989"/>
            <a:ext cx="1965326" cy="215898"/>
          </a:xfrm>
          <a:prstGeom prst="rect">
            <a:avLst/>
          </a:prstGeom>
        </p:spPr>
      </p:pic>
      <p:pic>
        <p:nvPicPr>
          <p:cNvPr id="50" name="図 49"/>
          <p:cNvPicPr>
            <a:picLocks noChangeAspect="1"/>
          </p:cNvPicPr>
          <p:nvPr/>
        </p:nvPicPr>
        <p:blipFill rotWithShape="1">
          <a:blip r:embed="rId10" cstate="print">
            <a:extLst>
              <a:ext uri="{28A0092B-C50C-407E-A947-70E740481C1C}">
                <a14:useLocalDpi xmlns:a14="http://schemas.microsoft.com/office/drawing/2010/main" val="0"/>
              </a:ext>
            </a:extLst>
          </a:blip>
          <a:srcRect l="12766" t="20890" r="10590" b="19413"/>
          <a:stretch/>
        </p:blipFill>
        <p:spPr>
          <a:xfrm>
            <a:off x="1994245" y="2771775"/>
            <a:ext cx="1971675" cy="492918"/>
          </a:xfrm>
          <a:prstGeom prst="rect">
            <a:avLst/>
          </a:prstGeom>
        </p:spPr>
      </p:pic>
      <p:pic>
        <p:nvPicPr>
          <p:cNvPr id="51" name="図 50"/>
          <p:cNvPicPr>
            <a:picLocks noChangeAspect="1"/>
          </p:cNvPicPr>
          <p:nvPr/>
        </p:nvPicPr>
        <p:blipFill rotWithShape="1">
          <a:blip r:embed="rId11" cstate="print">
            <a:extLst>
              <a:ext uri="{28A0092B-C50C-407E-A947-70E740481C1C}">
                <a14:useLocalDpi xmlns:a14="http://schemas.microsoft.com/office/drawing/2010/main" val="0"/>
              </a:ext>
            </a:extLst>
          </a:blip>
          <a:srcRect l="12819" t="21484" r="10353" b="21523"/>
          <a:stretch/>
        </p:blipFill>
        <p:spPr>
          <a:xfrm>
            <a:off x="1989482" y="4019550"/>
            <a:ext cx="1976438" cy="119066"/>
          </a:xfrm>
          <a:prstGeom prst="rect">
            <a:avLst/>
          </a:prstGeom>
        </p:spPr>
      </p:pic>
      <p:pic>
        <p:nvPicPr>
          <p:cNvPr id="52" name="図 51"/>
          <p:cNvPicPr>
            <a:picLocks noChangeAspect="1"/>
          </p:cNvPicPr>
          <p:nvPr/>
        </p:nvPicPr>
        <p:blipFill rotWithShape="1">
          <a:blip r:embed="rId12" cstate="print">
            <a:extLst>
              <a:ext uri="{28A0092B-C50C-407E-A947-70E740481C1C}">
                <a14:useLocalDpi xmlns:a14="http://schemas.microsoft.com/office/drawing/2010/main" val="0"/>
              </a:ext>
            </a:extLst>
          </a:blip>
          <a:srcRect l="12980" t="21306" r="10284" b="20661"/>
          <a:stretch/>
        </p:blipFill>
        <p:spPr>
          <a:xfrm>
            <a:off x="1994244" y="5095876"/>
            <a:ext cx="1974056" cy="102392"/>
          </a:xfrm>
          <a:prstGeom prst="rect">
            <a:avLst/>
          </a:prstGeom>
        </p:spPr>
      </p:pic>
      <p:pic>
        <p:nvPicPr>
          <p:cNvPr id="53" name="図 52"/>
          <p:cNvPicPr>
            <a:picLocks noChangeAspect="1"/>
          </p:cNvPicPr>
          <p:nvPr/>
        </p:nvPicPr>
        <p:blipFill rotWithShape="1">
          <a:blip r:embed="rId13" cstate="print">
            <a:extLst>
              <a:ext uri="{28A0092B-C50C-407E-A947-70E740481C1C}">
                <a14:useLocalDpi xmlns:a14="http://schemas.microsoft.com/office/drawing/2010/main" val="0"/>
              </a:ext>
            </a:extLst>
          </a:blip>
          <a:srcRect l="12839" t="18256" r="10703" b="19344"/>
          <a:stretch/>
        </p:blipFill>
        <p:spPr>
          <a:xfrm>
            <a:off x="1991863" y="6143625"/>
            <a:ext cx="1966914" cy="123826"/>
          </a:xfrm>
          <a:prstGeom prst="rect">
            <a:avLst/>
          </a:prstGeom>
        </p:spPr>
      </p:pic>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0"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0" y="647700"/>
                <a:ext cx="1758027" cy="38100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0"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0.2</m:t>
                    </m:r>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0" y="1723813"/>
                <a:ext cx="1758027" cy="38100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0"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0.7</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0" y="2799926"/>
                <a:ext cx="1758027" cy="381000"/>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0"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0" y="3876039"/>
                <a:ext cx="1758027" cy="381000"/>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0"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0" y="4952152"/>
                <a:ext cx="1758027" cy="38100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0"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0" y="6028265"/>
                <a:ext cx="1758027" cy="38100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4133667"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4133667" y="647700"/>
                <a:ext cx="1758027" cy="38100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4133667"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4133667" y="1723813"/>
                <a:ext cx="1758027" cy="381000"/>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4133667"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4133667" y="2799926"/>
                <a:ext cx="1758027" cy="381000"/>
              </a:xfrm>
              <a:prstGeom prst="rect">
                <a:avLst/>
              </a:prstGeom>
              <a:blipFill rotWithShape="0">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コンテンツ プレースホルダー 2"/>
              <p:cNvSpPr txBox="1">
                <a:spLocks/>
              </p:cNvSpPr>
              <p:nvPr/>
            </p:nvSpPr>
            <p:spPr>
              <a:xfrm>
                <a:off x="4133667"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latin typeface="Cambria Math" panose="02040503050406030204" pitchFamily="18" charset="0"/>
                          </a:rPr>
                          <m:t>0.3</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4" name="コンテンツ プレースホルダー 2"/>
              <p:cNvSpPr txBox="1">
                <a:spLocks noRot="1" noChangeAspect="1" noMove="1" noResize="1" noEditPoints="1" noAdjustHandles="1" noChangeArrowheads="1" noChangeShapeType="1" noTextEdit="1"/>
              </p:cNvSpPr>
              <p:nvPr/>
            </p:nvSpPr>
            <p:spPr>
              <a:xfrm>
                <a:off x="4133667" y="3876039"/>
                <a:ext cx="1758027" cy="381000"/>
              </a:xfrm>
              <a:prstGeom prst="rect">
                <a:avLst/>
              </a:prstGeom>
              <a:blipFill rotWithShape="0">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133667"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latin typeface="Cambria Math" panose="02040503050406030204" pitchFamily="18" charset="0"/>
                          </a:rPr>
                          <m:t>0.1</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133667" y="4952152"/>
                <a:ext cx="1758027" cy="38100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2"/>
              <p:cNvSpPr txBox="1">
                <a:spLocks/>
              </p:cNvSpPr>
              <p:nvPr/>
            </p:nvSpPr>
            <p:spPr>
              <a:xfrm>
                <a:off x="4133667"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0.2</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7" name="コンテンツ プレースホルダー 2"/>
              <p:cNvSpPr txBox="1">
                <a:spLocks noRot="1" noChangeAspect="1" noMove="1" noResize="1" noEditPoints="1" noAdjustHandles="1" noChangeArrowheads="1" noChangeShapeType="1" noTextEdit="1"/>
              </p:cNvSpPr>
              <p:nvPr/>
            </p:nvSpPr>
            <p:spPr>
              <a:xfrm>
                <a:off x="4133667" y="6028265"/>
                <a:ext cx="1758027" cy="381000"/>
              </a:xfrm>
              <a:prstGeom prst="rect">
                <a:avLst/>
              </a:prstGeom>
              <a:blipFill rotWithShape="0">
                <a:blip r:embed="rId25"/>
                <a:stretch>
                  <a:fillRect/>
                </a:stretch>
              </a:blipFill>
            </p:spPr>
            <p:txBody>
              <a:bodyPr/>
              <a:lstStyle/>
              <a:p>
                <a:r>
                  <a:rPr lang="ja-JP" altLang="en-US">
                    <a:noFill/>
                  </a:rPr>
                  <a:t> </a:t>
                </a:r>
              </a:p>
            </p:txBody>
          </p:sp>
        </mc:Fallback>
      </mc:AlternateContent>
      <p:grpSp>
        <p:nvGrpSpPr>
          <p:cNvPr id="22" name="グループ化 21"/>
          <p:cNvGrpSpPr/>
          <p:nvPr/>
        </p:nvGrpSpPr>
        <p:grpSpPr>
          <a:xfrm>
            <a:off x="1671839" y="393699"/>
            <a:ext cx="2590943" cy="952501"/>
            <a:chOff x="1130157" y="2173210"/>
            <a:chExt cx="4263776" cy="2732926"/>
          </a:xfrm>
        </p:grpSpPr>
        <p:cxnSp>
          <p:nvCxnSpPr>
            <p:cNvPr id="18" name="直線矢印コネクタ 17"/>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1671839" y="1460499"/>
            <a:ext cx="2590943" cy="952501"/>
            <a:chOff x="1130157" y="2173210"/>
            <a:chExt cx="4263776" cy="2732926"/>
          </a:xfrm>
        </p:grpSpPr>
        <p:cxnSp>
          <p:nvCxnSpPr>
            <p:cNvPr id="24" name="直線矢印コネクタ 2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1671839" y="2527299"/>
            <a:ext cx="2590943" cy="952501"/>
            <a:chOff x="1130157" y="2173210"/>
            <a:chExt cx="4263776" cy="2732926"/>
          </a:xfrm>
        </p:grpSpPr>
        <p:cxnSp>
          <p:nvCxnSpPr>
            <p:cNvPr id="29" name="直線矢印コネクタ 2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3" name="グループ化 32"/>
          <p:cNvGrpSpPr/>
          <p:nvPr/>
        </p:nvGrpSpPr>
        <p:grpSpPr>
          <a:xfrm>
            <a:off x="1671839" y="3594099"/>
            <a:ext cx="2590943" cy="952501"/>
            <a:chOff x="1130157" y="2173210"/>
            <a:chExt cx="4263776" cy="2732926"/>
          </a:xfrm>
        </p:grpSpPr>
        <p:cxnSp>
          <p:nvCxnSpPr>
            <p:cNvPr id="34" name="直線矢印コネクタ 3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1671839" y="4660899"/>
            <a:ext cx="2590943" cy="952501"/>
            <a:chOff x="1130157" y="2173210"/>
            <a:chExt cx="4263776" cy="2732926"/>
          </a:xfrm>
        </p:grpSpPr>
        <p:cxnSp>
          <p:nvCxnSpPr>
            <p:cNvPr id="39" name="直線矢印コネクタ 3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3" name="グループ化 42"/>
          <p:cNvGrpSpPr/>
          <p:nvPr/>
        </p:nvGrpSpPr>
        <p:grpSpPr>
          <a:xfrm>
            <a:off x="1671839" y="5727699"/>
            <a:ext cx="2590943" cy="952501"/>
            <a:chOff x="1130157" y="2173210"/>
            <a:chExt cx="4263776" cy="2732926"/>
          </a:xfrm>
        </p:grpSpPr>
        <p:cxnSp>
          <p:nvCxnSpPr>
            <p:cNvPr id="44" name="直線矢印コネクタ 4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0" name="グループ化 59"/>
          <p:cNvGrpSpPr/>
          <p:nvPr/>
        </p:nvGrpSpPr>
        <p:grpSpPr>
          <a:xfrm>
            <a:off x="5804309" y="393699"/>
            <a:ext cx="2590943" cy="952501"/>
            <a:chOff x="1130157" y="2173210"/>
            <a:chExt cx="4263776" cy="2732926"/>
          </a:xfrm>
        </p:grpSpPr>
        <p:cxnSp>
          <p:nvCxnSpPr>
            <p:cNvPr id="61" name="直線矢印コネクタ 6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5804309" y="1460499"/>
            <a:ext cx="2590943" cy="952501"/>
            <a:chOff x="1130157" y="2173210"/>
            <a:chExt cx="4263776" cy="2732926"/>
          </a:xfrm>
        </p:grpSpPr>
        <p:cxnSp>
          <p:nvCxnSpPr>
            <p:cNvPr id="66" name="直線矢印コネクタ 6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5804309" y="2527299"/>
            <a:ext cx="2590943" cy="952501"/>
            <a:chOff x="1130157" y="2173210"/>
            <a:chExt cx="4263776" cy="2732926"/>
          </a:xfrm>
        </p:grpSpPr>
        <p:cxnSp>
          <p:nvCxnSpPr>
            <p:cNvPr id="71" name="直線矢印コネクタ 7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5" name="グループ化 74"/>
          <p:cNvGrpSpPr/>
          <p:nvPr/>
        </p:nvGrpSpPr>
        <p:grpSpPr>
          <a:xfrm>
            <a:off x="5804309" y="3594099"/>
            <a:ext cx="2590943" cy="952501"/>
            <a:chOff x="1130157" y="2173210"/>
            <a:chExt cx="4263776" cy="2732926"/>
          </a:xfrm>
        </p:grpSpPr>
        <p:cxnSp>
          <p:nvCxnSpPr>
            <p:cNvPr id="76" name="直線矢印コネクタ 7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0" name="グループ化 79"/>
          <p:cNvGrpSpPr/>
          <p:nvPr/>
        </p:nvGrpSpPr>
        <p:grpSpPr>
          <a:xfrm>
            <a:off x="5804309" y="4660899"/>
            <a:ext cx="2590943" cy="952501"/>
            <a:chOff x="1130157" y="2173210"/>
            <a:chExt cx="4263776" cy="2732926"/>
          </a:xfrm>
        </p:grpSpPr>
        <p:cxnSp>
          <p:nvCxnSpPr>
            <p:cNvPr id="81" name="直線矢印コネクタ 8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5804309" y="5727699"/>
            <a:ext cx="2590943" cy="952501"/>
            <a:chOff x="1130157" y="2173210"/>
            <a:chExt cx="4263776" cy="2732926"/>
          </a:xfrm>
        </p:grpSpPr>
        <p:cxnSp>
          <p:nvCxnSpPr>
            <p:cNvPr id="86" name="直線矢印コネクタ 8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6" name="コンテンツ プレースホルダー 2"/>
          <p:cNvSpPr txBox="1">
            <a:spLocks/>
          </p:cNvSpPr>
          <p:nvPr/>
        </p:nvSpPr>
        <p:spPr>
          <a:xfrm>
            <a:off x="8905461" y="581621"/>
            <a:ext cx="3018182" cy="34243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こんな感じで基本周波数の整数倍の波を考える</a:t>
            </a:r>
            <a:endParaRPr lang="en-US" altLang="ja-JP" sz="2000" dirty="0" smtClean="0"/>
          </a:p>
          <a:p>
            <a:pPr marL="0" indent="0">
              <a:buNone/>
            </a:pPr>
            <a:endParaRPr lang="en-US" altLang="ja-JP" sz="2000" dirty="0"/>
          </a:p>
          <a:p>
            <a:pPr marL="0" indent="0">
              <a:buNone/>
            </a:pPr>
            <a:r>
              <a:rPr lang="ja-JP" altLang="en-US" sz="2000" dirty="0" smtClean="0"/>
              <a:t>それぞれを定数倍する</a:t>
            </a:r>
            <a:endParaRPr lang="en-US" altLang="ja-JP" sz="2000" dirty="0" smtClean="0"/>
          </a:p>
          <a:p>
            <a:pPr marL="0" indent="0">
              <a:buNone/>
            </a:pPr>
            <a:r>
              <a:rPr lang="ja-JP" altLang="en-US" sz="2000" dirty="0" smtClean="0"/>
              <a:t>（今回はランダムに）</a:t>
            </a:r>
            <a:endParaRPr lang="en-US" altLang="ja-JP" sz="2000" dirty="0" smtClean="0"/>
          </a:p>
          <a:p>
            <a:pPr marL="0" indent="0">
              <a:buNone/>
            </a:pPr>
            <a:endParaRPr lang="en-US" altLang="ja-JP" sz="2000" dirty="0"/>
          </a:p>
          <a:p>
            <a:pPr marL="0" indent="0">
              <a:buNone/>
            </a:pPr>
            <a:r>
              <a:rPr lang="ja-JP" altLang="en-US" sz="2000" dirty="0" smtClean="0"/>
              <a:t>で、それを全部足し合わせてみる</a:t>
            </a:r>
            <a:endParaRPr lang="ja-JP" altLang="en-US" sz="2000" dirty="0"/>
          </a:p>
        </p:txBody>
      </p:sp>
    </p:spTree>
    <p:extLst>
      <p:ext uri="{BB962C8B-B14F-4D97-AF65-F5344CB8AC3E}">
        <p14:creationId xmlns:p14="http://schemas.microsoft.com/office/powerpoint/2010/main" val="858649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177800" y="152400"/>
                <a:ext cx="12103100" cy="20193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r>
                      <a:rPr lang="en-US" altLang="ja-JP" sz="2400" b="0" i="1" smtClean="0">
                        <a:latin typeface="Cambria Math" panose="02040503050406030204" pitchFamily="18" charset="0"/>
                      </a:rPr>
                      <m:t>0.3</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b="0" i="1" smtClean="0">
                            <a:latin typeface="Cambria Math" panose="02040503050406030204" pitchFamily="18" charset="0"/>
                          </a:rPr>
                          <m:t>0</m:t>
                        </m:r>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𝜔</m:t>
                            </m:r>
                          </m:e>
                          <m:sub>
                            <m:r>
                              <a:rPr lang="en-US" altLang="ja-JP" sz="2400" i="1">
                                <a:solidFill>
                                  <a:schemeClr val="tx1"/>
                                </a:solidFill>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0.2</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0.7</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4</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5</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m:t>
                    </m:r>
                    <m:r>
                      <a:rPr lang="en-US" altLang="ja-JP" sz="2400" b="0" i="1" smtClean="0">
                        <a:latin typeface="Cambria Math" panose="02040503050406030204" pitchFamily="18" charset="0"/>
                      </a:rPr>
                      <m:t>.0</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0</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0.3</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func>
                      <m:funcPr>
                        <m:ctrlPr>
                          <a:rPr lang="en-US" altLang="ja-JP" sz="2400" i="1">
                            <a:latin typeface="Cambria Math" panose="02040503050406030204" pitchFamily="18" charset="0"/>
                          </a:rPr>
                        </m:ctrlPr>
                      </m:funcPr>
                      <m:fName>
                        <m:r>
                          <a:rPr lang="en-US" altLang="ja-JP" sz="2400">
                            <a:latin typeface="Cambria Math" panose="02040503050406030204" pitchFamily="18" charset="0"/>
                          </a:rPr>
                          <m:t>0.3</m:t>
                        </m:r>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func>
                      <m:funcPr>
                        <m:ctrlPr>
                          <a:rPr lang="en-US" altLang="ja-JP" sz="2400" i="1">
                            <a:latin typeface="Cambria Math" panose="02040503050406030204" pitchFamily="18" charset="0"/>
                          </a:rPr>
                        </m:ctrlPr>
                      </m:funcPr>
                      <m:fName>
                        <m:r>
                          <a:rPr lang="en-US" altLang="ja-JP" sz="2400">
                            <a:latin typeface="Cambria Math" panose="02040503050406030204" pitchFamily="18" charset="0"/>
                          </a:rPr>
                          <m:t>0.1</m:t>
                        </m:r>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4</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0.2</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5</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oMath>
                </a14:m>
                <a:r>
                  <a:rPr lang="ja-JP" altLang="en-US" sz="2400" dirty="0"/>
                  <a:t> </a:t>
                </a:r>
              </a:p>
              <a:p>
                <a:pPr marL="0" indent="0">
                  <a:buNone/>
                </a:pPr>
                <a:endParaRPr lang="ja-JP" altLang="en-US" sz="2400" dirty="0"/>
              </a:p>
              <a:p>
                <a:pPr marL="0" indent="0">
                  <a:buNone/>
                </a:pPr>
                <a:endParaRPr lang="ja-JP" altLang="en-US" sz="2400" dirty="0"/>
              </a:p>
              <a:p>
                <a:pPr marL="0" indent="0">
                  <a:buNone/>
                </a:pPr>
                <a:endParaRPr lang="ja-JP" altLang="en-US" sz="2400" dirty="0"/>
              </a:p>
              <a:p>
                <a:pPr marL="0" indent="0">
                  <a:buNone/>
                </a:pPr>
                <a:endParaRPr lang="ja-JP" altLang="en-US" sz="2400" dirty="0"/>
              </a:p>
              <a:p>
                <a:pPr marL="0" indent="0">
                  <a:buNone/>
                </a:pPr>
                <a:endParaRPr lang="ja-JP" altLang="en-US" sz="2400" dirty="0"/>
              </a:p>
              <a:p>
                <a:pPr marL="0" indent="0">
                  <a:buNone/>
                </a:pPr>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177800" y="152400"/>
                <a:ext cx="12103100" cy="2019300"/>
              </a:xfrm>
              <a:prstGeom prst="rect">
                <a:avLst/>
              </a:prstGeom>
              <a:blipFill rotWithShape="0">
                <a:blip r:embed="rId2"/>
                <a:stretch>
                  <a:fillRect l="-101"/>
                </a:stretch>
              </a:blipFill>
            </p:spPr>
            <p:txBody>
              <a:bodyPr/>
              <a:lstStyle/>
              <a:p>
                <a:r>
                  <a:rPr lang="ja-JP" altLang="en-US">
                    <a:noFill/>
                  </a:rPr>
                  <a:t> </a:t>
                </a:r>
              </a:p>
            </p:txBody>
          </p:sp>
        </mc:Fallback>
      </mc:AlternateContent>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92" y="1450974"/>
            <a:ext cx="5600708" cy="4200531"/>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292" y="1450974"/>
            <a:ext cx="5600708" cy="4200531"/>
          </a:xfrm>
          <a:prstGeom prst="rect">
            <a:avLst/>
          </a:prstGeom>
        </p:spPr>
      </p:pic>
      <p:sp>
        <p:nvSpPr>
          <p:cNvPr id="19" name="右矢印 18"/>
          <p:cNvSpPr/>
          <p:nvPr/>
        </p:nvSpPr>
        <p:spPr>
          <a:xfrm>
            <a:off x="5816600" y="2933700"/>
            <a:ext cx="1016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和</a:t>
            </a:r>
            <a:endParaRPr kumimoji="1" lang="ja-JP" altLang="en-US" sz="3200" dirty="0"/>
          </a:p>
        </p:txBody>
      </p:sp>
    </p:spTree>
    <p:extLst>
      <p:ext uri="{BB962C8B-B14F-4D97-AF65-F5344CB8AC3E}">
        <p14:creationId xmlns:p14="http://schemas.microsoft.com/office/powerpoint/2010/main" val="37865137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0193" y="43152"/>
            <a:ext cx="11473211" cy="733270"/>
          </a:xfrm>
        </p:spPr>
        <p:txBody>
          <a:bodyPr>
            <a:normAutofit/>
          </a:bodyPr>
          <a:lstStyle/>
          <a:p>
            <a:pPr algn="ctr"/>
            <a:r>
              <a:rPr kumimoji="1" lang="ja-JP" altLang="en-US" sz="3200" dirty="0" smtClean="0"/>
              <a:t>フーリエ級数展開のとても簡単な説明</a:t>
            </a:r>
            <a:endParaRPr kumimoji="1" lang="ja-JP" altLang="en-US" sz="3200"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3016" t="11413" r="10386" b="13908"/>
          <a:stretch/>
        </p:blipFill>
        <p:spPr>
          <a:xfrm>
            <a:off x="1106805" y="2998095"/>
            <a:ext cx="4290060" cy="3136900"/>
          </a:xfrm>
          <a:prstGeom prst="rect">
            <a:avLst/>
          </a:prstGeom>
        </p:spPr>
      </p:pic>
      <p:sp>
        <p:nvSpPr>
          <p:cNvPr id="5" name="右矢印 4"/>
          <p:cNvSpPr/>
          <p:nvPr/>
        </p:nvSpPr>
        <p:spPr>
          <a:xfrm>
            <a:off x="6181725" y="3861694"/>
            <a:ext cx="1016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7375525" y="3239394"/>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7375525" y="3239394"/>
                <a:ext cx="1758027" cy="3810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7375525" y="3662727"/>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0.2</m:t>
                    </m:r>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7375525" y="3662727"/>
                <a:ext cx="1758027" cy="38100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7375525" y="408606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0.7</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7375525" y="4086060"/>
                <a:ext cx="1758027" cy="38100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コンテンツ プレースホルダー 2"/>
              <p:cNvSpPr txBox="1">
                <a:spLocks/>
              </p:cNvSpPr>
              <p:nvPr/>
            </p:nvSpPr>
            <p:spPr>
              <a:xfrm>
                <a:off x="7375525" y="450939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0" name="コンテンツ プレースホルダー 2"/>
              <p:cNvSpPr txBox="1">
                <a:spLocks noRot="1" noChangeAspect="1" noMove="1" noResize="1" noEditPoints="1" noAdjustHandles="1" noChangeArrowheads="1" noChangeShapeType="1" noTextEdit="1"/>
              </p:cNvSpPr>
              <p:nvPr/>
            </p:nvSpPr>
            <p:spPr>
              <a:xfrm>
                <a:off x="7375525" y="4509393"/>
                <a:ext cx="1758027" cy="38100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375525" y="49327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375525" y="4932726"/>
                <a:ext cx="1758027" cy="38100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7375525" y="535605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7375525" y="5356059"/>
                <a:ext cx="1758027" cy="381000"/>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9108892" y="3277494"/>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0.0</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9108892" y="3277494"/>
                <a:ext cx="1758027" cy="381000"/>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コンテンツ プレースホルダー 2"/>
              <p:cNvSpPr txBox="1">
                <a:spLocks/>
              </p:cNvSpPr>
              <p:nvPr/>
            </p:nvSpPr>
            <p:spPr>
              <a:xfrm>
                <a:off x="9108892" y="3693207"/>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4" name="コンテンツ プレースホルダー 2"/>
              <p:cNvSpPr txBox="1">
                <a:spLocks noRot="1" noChangeAspect="1" noMove="1" noResize="1" noEditPoints="1" noAdjustHandles="1" noChangeArrowheads="1" noChangeShapeType="1" noTextEdit="1"/>
              </p:cNvSpPr>
              <p:nvPr/>
            </p:nvSpPr>
            <p:spPr>
              <a:xfrm>
                <a:off x="9108892" y="3693207"/>
                <a:ext cx="1758027" cy="38100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9108892" y="410892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9108892" y="4108920"/>
                <a:ext cx="1758027" cy="38100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コンテンツ プレースホルダー 2"/>
              <p:cNvSpPr txBox="1">
                <a:spLocks/>
              </p:cNvSpPr>
              <p:nvPr/>
            </p:nvSpPr>
            <p:spPr>
              <a:xfrm>
                <a:off x="9108892" y="452463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solidFill>
                              <a:srgbClr val="FF0000"/>
                            </a:solidFill>
                            <a:latin typeface="Cambria Math" panose="02040503050406030204" pitchFamily="18" charset="0"/>
                          </a:rPr>
                          <m:t>0.3</m:t>
                        </m:r>
                        <m:r>
                          <a:rPr lang="en-US" altLang="ja-JP" sz="2000" b="0" i="0" smtClean="0">
                            <a:latin typeface="Cambria Math" panose="02040503050406030204" pitchFamily="18" charset="0"/>
                          </a:rPr>
                          <m:t> </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6" name="コンテンツ プレースホルダー 2"/>
              <p:cNvSpPr txBox="1">
                <a:spLocks noRot="1" noChangeAspect="1" noMove="1" noResize="1" noEditPoints="1" noAdjustHandles="1" noChangeArrowheads="1" noChangeShapeType="1" noTextEdit="1"/>
              </p:cNvSpPr>
              <p:nvPr/>
            </p:nvSpPr>
            <p:spPr>
              <a:xfrm>
                <a:off x="9108892" y="4524633"/>
                <a:ext cx="1758027" cy="381000"/>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2"/>
              <p:cNvSpPr txBox="1">
                <a:spLocks/>
              </p:cNvSpPr>
              <p:nvPr/>
            </p:nvSpPr>
            <p:spPr>
              <a:xfrm>
                <a:off x="9108892" y="494034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solidFill>
                              <a:srgbClr val="FF0000"/>
                            </a:solidFill>
                            <a:latin typeface="Cambria Math" panose="02040503050406030204" pitchFamily="18" charset="0"/>
                          </a:rPr>
                          <m:t>0.1</m:t>
                        </m:r>
                        <m:r>
                          <a:rPr lang="en-US" altLang="ja-JP" sz="2000" b="0" i="0" smtClean="0">
                            <a:latin typeface="Cambria Math" panose="02040503050406030204" pitchFamily="18" charset="0"/>
                          </a:rPr>
                          <m:t> </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7" name="コンテンツ プレースホルダー 2"/>
              <p:cNvSpPr txBox="1">
                <a:spLocks noRot="1" noChangeAspect="1" noMove="1" noResize="1" noEditPoints="1" noAdjustHandles="1" noChangeArrowheads="1" noChangeShapeType="1" noTextEdit="1"/>
              </p:cNvSpPr>
              <p:nvPr/>
            </p:nvSpPr>
            <p:spPr>
              <a:xfrm>
                <a:off x="9108892" y="4940346"/>
                <a:ext cx="1758027" cy="38100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コンテンツ プレースホルダー 2"/>
              <p:cNvSpPr txBox="1">
                <a:spLocks/>
              </p:cNvSpPr>
              <p:nvPr/>
            </p:nvSpPr>
            <p:spPr>
              <a:xfrm>
                <a:off x="9108892" y="535605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0.2</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8" name="コンテンツ プレースホルダー 2"/>
              <p:cNvSpPr txBox="1">
                <a:spLocks noRot="1" noChangeAspect="1" noMove="1" noResize="1" noEditPoints="1" noAdjustHandles="1" noChangeArrowheads="1" noChangeShapeType="1" noTextEdit="1"/>
              </p:cNvSpPr>
              <p:nvPr/>
            </p:nvSpPr>
            <p:spPr>
              <a:xfrm>
                <a:off x="9108892" y="5356059"/>
                <a:ext cx="1758027" cy="381000"/>
              </a:xfrm>
              <a:prstGeom prst="rect">
                <a:avLst/>
              </a:prstGeom>
              <a:blipFill>
                <a:blip r:embed="rId14"/>
                <a:stretch>
                  <a:fillRect/>
                </a:stretch>
              </a:blipFill>
            </p:spPr>
            <p:txBody>
              <a:bodyPr/>
              <a:lstStyle/>
              <a:p>
                <a:r>
                  <a:rPr lang="ja-JP" altLang="en-US">
                    <a:noFill/>
                  </a:rPr>
                  <a:t> </a:t>
                </a:r>
              </a:p>
            </p:txBody>
          </p:sp>
        </mc:Fallback>
      </mc:AlternateContent>
      <p:sp>
        <p:nvSpPr>
          <p:cNvPr id="3" name="コンテンツ プレースホルダー 2"/>
          <p:cNvSpPr>
            <a:spLocks noGrp="1"/>
          </p:cNvSpPr>
          <p:nvPr>
            <p:ph idx="1"/>
          </p:nvPr>
        </p:nvSpPr>
        <p:spPr>
          <a:xfrm>
            <a:off x="1106805" y="854802"/>
            <a:ext cx="9463415" cy="1820996"/>
          </a:xfrm>
        </p:spPr>
        <p:txBody>
          <a:bodyPr>
            <a:normAutofit/>
          </a:bodyPr>
          <a:lstStyle/>
          <a:p>
            <a:pPr marL="457200" indent="-457200">
              <a:lnSpc>
                <a:spcPct val="100000"/>
              </a:lnSpc>
              <a:spcBef>
                <a:spcPts val="600"/>
              </a:spcBef>
              <a:spcAft>
                <a:spcPts val="600"/>
              </a:spcAft>
              <a:buAutoNum type="arabicParenBoth"/>
            </a:pPr>
            <a:r>
              <a:rPr lang="en-US" altLang="ja-JP" sz="2400" dirty="0" smtClean="0"/>
              <a:t>[-T/2,T/2]</a:t>
            </a:r>
            <a:r>
              <a:rPr lang="ja-JP" altLang="en-US" sz="2400" dirty="0" smtClean="0"/>
              <a:t>の周期関数は</a:t>
            </a:r>
            <a:r>
              <a:rPr lang="ja-JP" altLang="en-US" sz="2400" dirty="0"/>
              <a:t>，周期は</a:t>
            </a:r>
            <a:r>
              <a:rPr lang="en-US" altLang="ja-JP" sz="2400" dirty="0"/>
              <a:t>T/k (k</a:t>
            </a:r>
            <a:r>
              <a:rPr lang="ja-JP" altLang="en-US" sz="2400" dirty="0"/>
              <a:t>は正整数</a:t>
            </a:r>
            <a:r>
              <a:rPr lang="en-US" altLang="ja-JP" sz="2400" dirty="0" smtClean="0"/>
              <a:t>)</a:t>
            </a:r>
            <a:r>
              <a:rPr lang="ja-JP" altLang="en-US" sz="2400" dirty="0" smtClean="0"/>
              <a:t>の三角関数の重ね合わせで表現できる （</a:t>
            </a:r>
            <a:r>
              <a:rPr lang="ja-JP" altLang="en-US" sz="1800" b="1" dirty="0" smtClean="0"/>
              <a:t>証明など詳細は信号処理の講義へ</a:t>
            </a:r>
            <a:r>
              <a:rPr lang="ja-JP" altLang="en-US" sz="2400" dirty="0" smtClean="0"/>
              <a:t>）</a:t>
            </a:r>
            <a:endParaRPr lang="en-US" altLang="ja-JP" sz="2400" dirty="0"/>
          </a:p>
          <a:p>
            <a:pPr marL="457200" indent="-457200">
              <a:lnSpc>
                <a:spcPct val="100000"/>
              </a:lnSpc>
              <a:spcBef>
                <a:spcPts val="600"/>
              </a:spcBef>
              <a:spcAft>
                <a:spcPts val="600"/>
              </a:spcAft>
              <a:buAutoNum type="arabicParenBoth"/>
            </a:pPr>
            <a:r>
              <a:rPr lang="ja-JP" altLang="en-US" sz="2400" dirty="0" smtClean="0"/>
              <a:t>合成後の周期関数を受け取ると，この合成後の波から合成前の各関数の係数を推定できる（</a:t>
            </a:r>
            <a:r>
              <a:rPr lang="ja-JP" altLang="en-US" sz="1800" b="1" dirty="0" smtClean="0"/>
              <a:t>どうやって？</a:t>
            </a:r>
            <a:r>
              <a:rPr lang="ja-JP" altLang="en-US" sz="2400" dirty="0" smtClean="0"/>
              <a:t>）</a:t>
            </a:r>
            <a:endParaRPr lang="en-US" altLang="ja-JP" sz="2400" dirty="0" smtClean="0"/>
          </a:p>
          <a:p>
            <a:pPr>
              <a:lnSpc>
                <a:spcPct val="100000"/>
              </a:lnSpc>
              <a:spcBef>
                <a:spcPts val="600"/>
              </a:spcBef>
              <a:spcAft>
                <a:spcPts val="600"/>
              </a:spcAft>
            </a:pPr>
            <a:endParaRPr kumimoji="1" lang="ja-JP" altLang="en-US" sz="2400" dirty="0"/>
          </a:p>
        </p:txBody>
      </p:sp>
      <p:grpSp>
        <p:nvGrpSpPr>
          <p:cNvPr id="28" name="グループ化 27"/>
          <p:cNvGrpSpPr/>
          <p:nvPr/>
        </p:nvGrpSpPr>
        <p:grpSpPr>
          <a:xfrm>
            <a:off x="504681" y="2898004"/>
            <a:ext cx="5191269" cy="3402090"/>
            <a:chOff x="-4419743" y="2998710"/>
            <a:chExt cx="4062519" cy="2732926"/>
          </a:xfrm>
        </p:grpSpPr>
        <p:cxnSp>
          <p:nvCxnSpPr>
            <p:cNvPr id="20" name="直線矢印コネクタ 19"/>
            <p:cNvCxnSpPr/>
            <p:nvPr/>
          </p:nvCxnSpPr>
          <p:spPr>
            <a:xfrm flipV="1">
              <a:off x="-3964484"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574276"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4419743" y="4380358"/>
              <a:ext cx="4062519"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2266551" y="29987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568283" y="4675037"/>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568283" y="4675037"/>
                <a:ext cx="958064" cy="446343"/>
              </a:xfrm>
              <a:prstGeom prst="rect">
                <a:avLst/>
              </a:prstGeom>
              <a:blipFill>
                <a:blip r:embed="rId15"/>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2621283" y="2699372"/>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2621283" y="2699372"/>
                <a:ext cx="958064" cy="446343"/>
              </a:xfrm>
              <a:prstGeom prst="rect">
                <a:avLst/>
              </a:prstGeom>
              <a:blipFill>
                <a:blip r:embed="rId16"/>
                <a:stretch>
                  <a:fillRect b="-27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5170926" y="4597872"/>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5170926" y="4597872"/>
                <a:ext cx="958064" cy="4463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833878" y="4658199"/>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833878" y="4658199"/>
                <a:ext cx="958064" cy="446343"/>
              </a:xfrm>
              <a:prstGeom prst="rect">
                <a:avLst/>
              </a:prstGeom>
              <a:blipFill>
                <a:blip r:embed="rId18"/>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6736465" y="5802736"/>
                <a:ext cx="5023413" cy="646331"/>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この元信号の中には，</a:t>
                </a:r>
                <a14:m>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𝑥</m:t>
                        </m:r>
                      </m:e>
                    </m:func>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の成分が</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0.7</a:t>
                </a:r>
                <a:r>
                  <a:rPr lang="ja-JP" altLang="en-US"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含まれている</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というのが分かる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6736465" y="5802736"/>
                <a:ext cx="5023413" cy="646331"/>
              </a:xfrm>
              <a:prstGeom prst="rect">
                <a:avLst/>
              </a:prstGeom>
              <a:blipFill rotWithShape="0">
                <a:blip r:embed="rId19"/>
                <a:stretch>
                  <a:fillRect l="-971" t="-3774" b="-1509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27181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lang="ja-JP" altLang="en-US" sz="3600" dirty="0"/>
              <a:t>フーリエ級数展開のとても簡単な説明</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774701"/>
                <a:ext cx="9715501" cy="5651500"/>
              </a:xfrm>
            </p:spPr>
            <p:txBody>
              <a:bodyPr>
                <a:normAutofit/>
              </a:bodyPr>
              <a:lstStyle/>
              <a:p>
                <a:pPr marL="0" indent="0">
                  <a:lnSpc>
                    <a:spcPct val="100000"/>
                  </a:lnSpc>
                  <a:spcBef>
                    <a:spcPts val="1200"/>
                  </a:spcBef>
                  <a:buNone/>
                </a:pPr>
                <a:r>
                  <a:rPr lang="en-US" altLang="ja-JP" sz="2400" dirty="0" smtClean="0"/>
                  <a:t>(2)</a:t>
                </a:r>
                <a:r>
                  <a:rPr lang="ja-JP" altLang="en-US" sz="2400" dirty="0" smtClean="0"/>
                  <a:t>合成後の周期関数</a:t>
                </a:r>
                <a14:m>
                  <m:oMath xmlns:m="http://schemas.openxmlformats.org/officeDocument/2006/math">
                    <m:r>
                      <a:rPr lang="en-US" altLang="ja-JP" sz="2400" b="0" i="1" smtClean="0">
                        <a:latin typeface="Cambria Math" panose="02040503050406030204" pitchFamily="18" charset="0"/>
                      </a:rPr>
                      <m:t>𝑓</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0" smtClean="0">
                        <a:latin typeface="Cambria Math" panose="02040503050406030204" pitchFamily="18" charset="0"/>
                      </a:rPr>
                      <m:t>)</m:t>
                    </m:r>
                  </m:oMath>
                </a14:m>
                <a:r>
                  <a:rPr lang="ja-JP" altLang="en-US" sz="2400" dirty="0" smtClean="0"/>
                  <a:t>を</a:t>
                </a:r>
                <a:r>
                  <a:rPr lang="ja-JP" altLang="en-US" sz="2400" dirty="0"/>
                  <a:t>受け取ると，この合成後の波から合成前の各関数の係数を推定</a:t>
                </a:r>
                <a:r>
                  <a:rPr lang="ja-JP" altLang="en-US" sz="2400" dirty="0" smtClean="0"/>
                  <a:t>する </a:t>
                </a:r>
                <a:r>
                  <a:rPr lang="ja-JP" altLang="en-US" sz="2400" b="1" dirty="0" smtClean="0">
                    <a:solidFill>
                      <a:srgbClr val="FF0000"/>
                    </a:solidFill>
                  </a:rPr>
                  <a:t>←どうやって？？</a:t>
                </a:r>
                <a:endParaRPr lang="en-US" altLang="ja-JP" sz="2400" b="1" dirty="0">
                  <a:solidFill>
                    <a:srgbClr val="FF0000"/>
                  </a:solidFill>
                </a:endParaRPr>
              </a:p>
              <a:p>
                <a:pPr marL="0" indent="0">
                  <a:lnSpc>
                    <a:spcPct val="100000"/>
                  </a:lnSpc>
                  <a:spcBef>
                    <a:spcPts val="1200"/>
                  </a:spcBef>
                  <a:buNone/>
                </a:pPr>
                <a:endParaRPr lang="en-US" altLang="ja-JP" sz="2400" dirty="0" smtClean="0"/>
              </a:p>
              <a:p>
                <a:pPr marL="0" indent="0">
                  <a:lnSpc>
                    <a:spcPct val="100000"/>
                  </a:lnSpc>
                  <a:spcBef>
                    <a:spcPts val="1200"/>
                  </a:spcBef>
                  <a:buNone/>
                </a:pPr>
                <a:r>
                  <a:rPr lang="ja-JP" altLang="en-US" sz="2400" dirty="0" smtClean="0"/>
                  <a:t>例 </a:t>
                </a:r>
                <a14:m>
                  <m:oMath xmlns:m="http://schemas.openxmlformats.org/officeDocument/2006/math">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oMath>
                </a14:m>
                <a:r>
                  <a:rPr kumimoji="1" lang="ja-JP" altLang="en-US" sz="2400" dirty="0" smtClean="0"/>
                  <a:t> </a:t>
                </a:r>
                <a:r>
                  <a:rPr lang="ja-JP" altLang="en-US" sz="2400" dirty="0" smtClean="0"/>
                  <a:t>の係数を知りたい場合</a:t>
                </a:r>
                <a:r>
                  <a:rPr lang="en-US" altLang="ja-JP" sz="2400" dirty="0" smtClean="0"/>
                  <a:t>…</a:t>
                </a:r>
              </a:p>
              <a:p>
                <a:pPr marL="0" indent="0">
                  <a:lnSpc>
                    <a:spcPct val="100000"/>
                  </a:lnSpc>
                  <a:spcBef>
                    <a:spcPts val="1200"/>
                  </a:spcBef>
                  <a:buNone/>
                </a:pPr>
                <a:r>
                  <a:rPr lang="en-US" altLang="ja-JP" sz="2000" dirty="0" smtClean="0"/>
                  <a:t>1) </a:t>
                </a:r>
                <a14:m>
                  <m:oMath xmlns:m="http://schemas.openxmlformats.org/officeDocument/2006/math">
                    <m:r>
                      <a:rPr lang="en-US" altLang="ja-JP" sz="2000" i="1">
                        <a:latin typeface="Cambria Math" panose="02040503050406030204" pitchFamily="18" charset="0"/>
                      </a:rPr>
                      <m:t>𝑓</m:t>
                    </m:r>
                    <m:r>
                      <a:rPr lang="en-US" altLang="ja-JP" sz="2000">
                        <a:latin typeface="Cambria Math" panose="02040503050406030204" pitchFamily="18" charset="0"/>
                      </a:rPr>
                      <m:t>(</m:t>
                    </m:r>
                    <m:r>
                      <a:rPr lang="en-US" altLang="ja-JP" sz="2000" i="1">
                        <a:latin typeface="Cambria Math" panose="02040503050406030204" pitchFamily="18" charset="0"/>
                      </a:rPr>
                      <m:t>𝑥</m:t>
                    </m:r>
                    <m:r>
                      <a:rPr lang="en-US" altLang="ja-JP" sz="2000">
                        <a:latin typeface="Cambria Math" panose="02040503050406030204" pitchFamily="18" charset="0"/>
                      </a:rPr>
                      <m:t>)</m:t>
                    </m:r>
                  </m:oMath>
                </a14:m>
                <a:r>
                  <a:rPr kumimoji="1" lang="ja-JP" altLang="en-US" sz="2000" dirty="0" smtClean="0"/>
                  <a:t>に</a:t>
                </a: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𝑥</m:t>
                        </m:r>
                      </m:e>
                    </m:func>
                  </m:oMath>
                </a14:m>
                <a:r>
                  <a:rPr kumimoji="1" lang="ja-JP" altLang="en-US" sz="2000" dirty="0" smtClean="0"/>
                  <a:t> を</a:t>
                </a:r>
                <a:r>
                  <a:rPr lang="ja-JP" altLang="en-US" sz="2000" dirty="0" smtClean="0"/>
                  <a:t>掛けた関数を作る</a:t>
                </a:r>
                <a:endParaRPr lang="en-US" altLang="ja-JP" sz="2000" dirty="0" smtClean="0"/>
              </a:p>
              <a:p>
                <a:pPr marL="0" indent="0">
                  <a:lnSpc>
                    <a:spcPct val="100000"/>
                  </a:lnSpc>
                  <a:spcBef>
                    <a:spcPts val="1200"/>
                  </a:spcBef>
                  <a:buNone/>
                </a:pPr>
                <a:r>
                  <a:rPr kumimoji="1" lang="ja-JP" altLang="en-US" sz="2000" dirty="0" smtClean="0"/>
                  <a:t>　　　</a:t>
                </a:r>
                <a:r>
                  <a:rPr lang="en-US" altLang="ja-JP" sz="2000" dirty="0"/>
                  <a:t> </a:t>
                </a:r>
                <a14:m>
                  <m:oMath xmlns:m="http://schemas.openxmlformats.org/officeDocument/2006/math">
                    <m:r>
                      <a:rPr lang="en-US" altLang="ja-JP" sz="2000" i="1">
                        <a:latin typeface="Cambria Math" panose="02040503050406030204" pitchFamily="18" charset="0"/>
                      </a:rPr>
                      <m:t>𝑓</m:t>
                    </m:r>
                    <m:r>
                      <a:rPr lang="en-US" altLang="ja-JP" sz="2000">
                        <a:latin typeface="Cambria Math" panose="02040503050406030204" pitchFamily="18" charset="0"/>
                      </a:rPr>
                      <m:t>(</m:t>
                    </m:r>
                    <m:r>
                      <a:rPr lang="en-US" altLang="ja-JP" sz="2000" i="1">
                        <a:latin typeface="Cambria Math" panose="02040503050406030204" pitchFamily="18" charset="0"/>
                      </a:rPr>
                      <m:t>𝑥</m:t>
                    </m:r>
                    <m:r>
                      <a:rPr lang="en-US" altLang="ja-JP" sz="200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𝑥</m:t>
                        </m:r>
                      </m:e>
                    </m:func>
                  </m:oMath>
                </a14:m>
                <a:endParaRPr kumimoji="1" lang="en-US" altLang="ja-JP" sz="2000" dirty="0" smtClean="0"/>
              </a:p>
              <a:p>
                <a:pPr marL="0" indent="0">
                  <a:lnSpc>
                    <a:spcPct val="100000"/>
                  </a:lnSpc>
                  <a:spcBef>
                    <a:spcPts val="1200"/>
                  </a:spcBef>
                  <a:buNone/>
                </a:pPr>
                <a:r>
                  <a:rPr kumimoji="1" lang="en-US" altLang="ja-JP" sz="2000" dirty="0" smtClean="0"/>
                  <a:t>2) </a:t>
                </a:r>
                <a:r>
                  <a:rPr kumimoji="1" lang="ja-JP" altLang="en-US" sz="2000" dirty="0" smtClean="0"/>
                  <a:t>係数 </a:t>
                </a:r>
                <a14:m>
                  <m:oMath xmlns:m="http://schemas.openxmlformats.org/officeDocument/2006/math">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oMath>
                </a14:m>
                <a:r>
                  <a:rPr kumimoji="1" lang="ja-JP" altLang="en-US" sz="2000" dirty="0" smtClean="0"/>
                  <a:t> もかける</a:t>
                </a:r>
                <a:endParaRPr kumimoji="1" lang="en-US" altLang="ja-JP" sz="2000" dirty="0" smtClean="0"/>
              </a:p>
              <a:p>
                <a:pPr marL="0" indent="0">
                  <a:lnSpc>
                    <a:spcPct val="100000"/>
                  </a:lnSpc>
                  <a:spcBef>
                    <a:spcPts val="1200"/>
                  </a:spcBef>
                  <a:buNone/>
                </a:pPr>
                <a:r>
                  <a:rPr lang="en-US" altLang="ja-JP" sz="2000" b="0" dirty="0" smtClean="0"/>
                  <a:t>        </a:t>
                </a:r>
                <a14:m>
                  <m:oMath xmlns:m="http://schemas.openxmlformats.org/officeDocument/2006/math">
                    <m:r>
                      <a:rPr lang="en-US" altLang="ja-JP" sz="2000" b="0" i="1" smtClean="0">
                        <a:latin typeface="Cambria Math" panose="02040503050406030204" pitchFamily="18" charset="0"/>
                      </a:rPr>
                      <m:t> </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e>
                    </m:d>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smtClean="0">
                                <a:latin typeface="Cambria Math" panose="02040503050406030204" pitchFamily="18" charset="0"/>
                              </a:rPr>
                              <m:t>0</m:t>
                            </m:r>
                          </m:sub>
                        </m:sSub>
                        <m:r>
                          <a:rPr lang="en-US" altLang="ja-JP" sz="2000" i="1">
                            <a:latin typeface="Cambria Math" panose="02040503050406030204" pitchFamily="18" charset="0"/>
                          </a:rPr>
                          <m:t>𝑥</m:t>
                        </m:r>
                      </m:e>
                    </m:func>
                  </m:oMath>
                </a14:m>
                <a:r>
                  <a:rPr kumimoji="1" lang="en-US" altLang="ja-JP" sz="2000" dirty="0" smtClean="0"/>
                  <a:t> </a:t>
                </a:r>
              </a:p>
              <a:p>
                <a:pPr marL="0" indent="0">
                  <a:lnSpc>
                    <a:spcPct val="100000"/>
                  </a:lnSpc>
                  <a:spcBef>
                    <a:spcPts val="1200"/>
                  </a:spcBef>
                  <a:buNone/>
                </a:pPr>
                <a:r>
                  <a:rPr kumimoji="1" lang="en-US" altLang="ja-JP" sz="2000" dirty="0" smtClean="0"/>
                  <a:t>3) </a:t>
                </a:r>
                <a:r>
                  <a:rPr kumimoji="1" lang="ja-JP" altLang="en-US" sz="2000" dirty="0" smtClean="0"/>
                  <a:t>これを周期分だけ積分すると係数が得られる</a:t>
                </a:r>
                <a:endParaRPr kumimoji="1" lang="en-US" altLang="ja-JP" sz="2000" dirty="0" smtClean="0"/>
              </a:p>
              <a:p>
                <a:pPr marL="0" indent="0">
                  <a:lnSpc>
                    <a:spcPct val="100000"/>
                  </a:lnSpc>
                  <a:spcBef>
                    <a:spcPts val="1200"/>
                  </a:spcBef>
                  <a:buNone/>
                </a:pPr>
                <a14:m>
                  <m:oMathPara xmlns:m="http://schemas.openxmlformats.org/officeDocument/2006/math">
                    <m:oMathParaPr>
                      <m:jc m:val="centerGroup"/>
                    </m:oMathParaPr>
                    <m:oMath xmlns:m="http://schemas.openxmlformats.org/officeDocument/2006/math">
                      <m:r>
                        <a:rPr lang="ja-JP" altLang="en-US" sz="2000" i="1" dirty="0">
                          <a:latin typeface="Cambria Math" panose="02040503050406030204" pitchFamily="18" charset="0"/>
                        </a:rPr>
                        <m:t>係数</m:t>
                      </m:r>
                      <m:r>
                        <a:rPr lang="en-US" altLang="ja-JP" sz="2000" b="0" i="1" dirty="0" smtClean="0">
                          <a:latin typeface="Cambria Math" panose="02040503050406030204" pitchFamily="18" charset="0"/>
                        </a:rPr>
                        <m:t>= </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cos</m:t>
                              </m:r>
                              <m:r>
                                <a:rPr lang="en-US" altLang="ja-JP" sz="2000" b="0" i="1" smtClean="0">
                                  <a:latin typeface="Cambria Math" panose="02040503050406030204" pitchFamily="18" charset="0"/>
                                </a:rPr>
                                <m:t> </m:t>
                              </m:r>
                            </m:fName>
                            <m:e>
                              <m:r>
                                <a:rPr lang="en-US" altLang="ja-JP" sz="2000" b="0" i="1" smtClean="0">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func>
                        </m:e>
                      </m:nary>
                      <m:r>
                        <a:rPr lang="en-US" altLang="ja-JP" sz="2000" b="0" i="1" smtClean="0">
                          <a:latin typeface="Cambria Math" panose="02040503050406030204" pitchFamily="18" charset="0"/>
                        </a:rPr>
                        <m:t>                                                                                          </m:t>
                      </m:r>
                    </m:oMath>
                  </m:oMathPara>
                </a14:m>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774701"/>
                <a:ext cx="9715501" cy="5651500"/>
              </a:xfrm>
              <a:blipFill rotWithShape="0">
                <a:blip r:embed="rId2"/>
                <a:stretch>
                  <a:fillRect l="-941" t="-64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3016" t="11413" r="10386" b="13908"/>
          <a:stretch/>
        </p:blipFill>
        <p:spPr>
          <a:xfrm>
            <a:off x="7371080" y="2921001"/>
            <a:ext cx="4290060" cy="3136900"/>
          </a:xfrm>
          <a:prstGeom prst="rect">
            <a:avLst/>
          </a:prstGeom>
        </p:spPr>
      </p:pic>
      <p:grpSp>
        <p:nvGrpSpPr>
          <p:cNvPr id="5" name="グループ化 4"/>
          <p:cNvGrpSpPr/>
          <p:nvPr/>
        </p:nvGrpSpPr>
        <p:grpSpPr>
          <a:xfrm>
            <a:off x="6768956" y="2820910"/>
            <a:ext cx="5191269" cy="3402090"/>
            <a:chOff x="-4419743" y="2998710"/>
            <a:chExt cx="4062519" cy="2732926"/>
          </a:xfrm>
        </p:grpSpPr>
        <p:cxnSp>
          <p:nvCxnSpPr>
            <p:cNvPr id="6" name="直線矢印コネクタ 5"/>
            <p:cNvCxnSpPr/>
            <p:nvPr/>
          </p:nvCxnSpPr>
          <p:spPr>
            <a:xfrm flipV="1">
              <a:off x="-3964484"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574276"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4419743" y="4380358"/>
              <a:ext cx="4062519"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2266551" y="29987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コンテンツ プレースホルダー 2"/>
              <p:cNvSpPr txBox="1">
                <a:spLocks/>
              </p:cNvSpPr>
              <p:nvPr/>
            </p:nvSpPr>
            <p:spPr>
              <a:xfrm>
                <a:off x="6832558" y="45979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10" name="コンテンツ プレースホルダー 2"/>
              <p:cNvSpPr txBox="1">
                <a:spLocks noRot="1" noChangeAspect="1" noMove="1" noResize="1" noEditPoints="1" noAdjustHandles="1" noChangeArrowheads="1" noChangeShapeType="1" noTextEdit="1"/>
              </p:cNvSpPr>
              <p:nvPr/>
            </p:nvSpPr>
            <p:spPr>
              <a:xfrm>
                <a:off x="6832558" y="4597943"/>
                <a:ext cx="958064" cy="446343"/>
              </a:xfrm>
              <a:prstGeom prst="rect">
                <a:avLst/>
              </a:prstGeom>
              <a:blipFill rotWithShape="0">
                <a:blip r:embed="rId4"/>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8871621" y="2691396"/>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8871621" y="2691396"/>
                <a:ext cx="958064" cy="446343"/>
              </a:xfrm>
              <a:prstGeom prst="rect">
                <a:avLst/>
              </a:prstGeom>
              <a:blipFill rotWithShape="0">
                <a:blip r:embed="rId5"/>
                <a:stretch>
                  <a:fillRect b="-27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11435201" y="4520778"/>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11435201" y="4520778"/>
                <a:ext cx="958064" cy="4463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11098153" y="4581105"/>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11098153" y="4581105"/>
                <a:ext cx="958064" cy="446343"/>
              </a:xfrm>
              <a:prstGeom prst="rect">
                <a:avLst/>
              </a:prstGeom>
              <a:blipFill rotWithShape="0">
                <a:blip r:embed="rId7"/>
                <a:stretch>
                  <a:fillRect b="-5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38601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9911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、フーリエ級数で表現できる．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991101" cy="2205021"/>
              </a:xfrm>
              <a:blipFill rotWithShape="0">
                <a:blip r:embed="rId3"/>
                <a:stretch>
                  <a:fillRect l="-18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38621"/>
                <a:ext cx="5018618" cy="3678443"/>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000" i="1" smtClean="0">
                          <a:latin typeface="Cambria Math" panose="02040503050406030204" pitchFamily="18" charset="0"/>
                        </a:rPr>
                        <m:t>𝑓</m:t>
                      </m:r>
                      <m:d>
                        <m:dPr>
                          <m:ctrlPr>
                            <a:rPr kumimoji="1" lang="pt-BR"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pt-BR" altLang="ja-JP" sz="200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pt-BR" altLang="ja-JP" sz="2000" i="1" smtClean="0">
                                  <a:latin typeface="Cambria Math" panose="02040503050406030204" pitchFamily="18" charset="0"/>
                                </a:rPr>
                                <m:t>0</m:t>
                              </m:r>
                            </m:sub>
                          </m:sSub>
                        </m:num>
                        <m:den>
                          <m:r>
                            <a:rPr kumimoji="1" lang="en-US" altLang="ja-JP" sz="2000" b="0" i="1" smtClean="0">
                              <a:latin typeface="Cambria Math" panose="02040503050406030204" pitchFamily="18" charset="0"/>
                            </a:rPr>
                            <m:t>2</m:t>
                          </m:r>
                        </m:den>
                      </m:f>
                      <m:r>
                        <a:rPr kumimoji="1" lang="pt-BR" altLang="ja-JP" sz="2000" i="1" smtClean="0">
                          <a:latin typeface="Cambria Math" panose="02040503050406030204" pitchFamily="18" charset="0"/>
                        </a:rPr>
                        <m:t>+</m:t>
                      </m:r>
                      <m:nary>
                        <m:naryPr>
                          <m:chr m:val="∑"/>
                          <m:ctrlPr>
                            <a:rPr kumimoji="1" lang="pt-BR" altLang="ja-JP" sz="2000" i="1" smtClean="0">
                              <a:latin typeface="Cambria Math" panose="02040503050406030204" pitchFamily="18" charset="0"/>
                            </a:rPr>
                          </m:ctrlPr>
                        </m:naryPr>
                        <m:sub>
                          <m:r>
                            <a:rPr kumimoji="1" lang="en-US" altLang="ja-JP" sz="2000" b="0" i="1" smtClean="0">
                              <a:latin typeface="Cambria Math" panose="02040503050406030204" pitchFamily="18" charset="0"/>
                            </a:rPr>
                            <m:t>𝑘</m:t>
                          </m:r>
                          <m:r>
                            <a:rPr kumimoji="1" lang="pt-BR" altLang="ja-JP" sz="2000" i="1" smtClean="0">
                              <a:latin typeface="Cambria Math" panose="02040503050406030204" pitchFamily="18" charset="0"/>
                            </a:rPr>
                            <m:t>=1</m:t>
                          </m:r>
                        </m:sub>
                        <m:sup>
                          <m:r>
                            <a:rPr kumimoji="1" lang="pt-BR" altLang="ja-JP" sz="2000" i="1" smtClean="0">
                              <a:latin typeface="Cambria Math" panose="02040503050406030204" pitchFamily="18" charset="0"/>
                            </a:rPr>
                            <m:t>∞</m:t>
                          </m:r>
                        </m:sup>
                        <m:e>
                          <m:d>
                            <m:dPr>
                              <m:ctrlPr>
                                <a:rPr kumimoji="1" lang="pt-BR" altLang="ja-JP" sz="2000" i="1" smtClean="0">
                                  <a:latin typeface="Cambria Math" panose="02040503050406030204" pitchFamily="18" charset="0"/>
                                </a:rPr>
                              </m:ctrlPr>
                            </m:dPr>
                            <m:e>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cos</m:t>
                                  </m:r>
                                </m:fName>
                                <m:e>
                                  <m:r>
                                    <a:rPr kumimoji="1" lang="en-US" altLang="ja-JP" sz="2000" b="0" i="1" smtClean="0">
                                      <a:latin typeface="Cambria Math" panose="02040503050406030204" pitchFamily="18" charset="0"/>
                                    </a:rPr>
                                    <m:t>𝑘</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𝜔</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𝑡</m:t>
                                  </m:r>
                                </m:e>
                              </m:func>
                              <m:r>
                                <a:rPr kumimoji="1" lang="pt-BR" altLang="ja-JP" sz="2000" i="1" smtClean="0">
                                  <a:latin typeface="Cambria Math" panose="02040503050406030204" pitchFamily="18" charset="0"/>
                                </a:rPr>
                                <m:t>+</m:t>
                              </m:r>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𝑏</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e>
                          </m:d>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pt-BR" altLang="ja-JP" sz="2000" i="1">
                              <a:latin typeface="Cambria Math" panose="02040503050406030204" pitchFamily="18" charset="0"/>
                            </a:rPr>
                            <m:t>𝑎</m:t>
                          </m:r>
                        </m:e>
                        <m:sub>
                          <m:r>
                            <a:rPr lang="en-US" altLang="ja-JP" sz="2000" i="1">
                              <a:latin typeface="Cambria Math" panose="02040503050406030204" pitchFamily="18" charset="0"/>
                            </a:rPr>
                            <m:t>𝑘</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𝑇</m:t>
                          </m:r>
                        </m:den>
                      </m:f>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m:rPr>
                                  <m:brk m:alnAt="23"/>
                                </m:rPr>
                                <a:rPr lang="en-US" altLang="ja-JP" sz="2000" b="0" i="1" smtClean="0">
                                  <a:latin typeface="Cambria Math" panose="02040503050406030204" pitchFamily="18" charset="0"/>
                                </a:rPr>
                                <m:t>𝑇</m:t>
                              </m:r>
                            </m:num>
                            <m:den>
                              <m:r>
                                <m:rPr>
                                  <m:brk m:alnAt="23"/>
                                </m:rPr>
                                <a:rPr lang="en-US" altLang="ja-JP" sz="2000" b="0" i="1" smtClean="0">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𝑘</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𝜔</m:t>
                                  </m:r>
                                </m:e>
                                <m:sub>
                                  <m:r>
                                    <a:rPr lang="en-US" altLang="ja-JP" sz="2000" b="0" i="1" smtClean="0">
                                      <a:latin typeface="Cambria Math" panose="02040503050406030204" pitchFamily="18" charset="0"/>
                                    </a:rPr>
                                    <m:t>0</m:t>
                                  </m:r>
                                </m:sub>
                              </m:sSub>
                            </m:e>
                          </m:func>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nary>
                      <m:r>
                        <a:rPr lang="en-US" altLang="ja-JP" sz="2000" b="0" i="1" smtClean="0">
                          <a:latin typeface="Cambria Math" panose="02040503050406030204" pitchFamily="18" charset="0"/>
                        </a:rPr>
                        <m:t>                          </m:t>
                      </m:r>
                    </m:oMath>
                  </m:oMathPara>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𝑘</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𝑑𝑡</m:t>
                              </m:r>
                            </m:e>
                          </m:func>
                        </m:e>
                      </m:nary>
                      <m:r>
                        <a:rPr lang="en-US" altLang="ja-JP" sz="2000" b="0" i="1" smtClean="0">
                          <a:latin typeface="Cambria Math" panose="02040503050406030204" pitchFamily="18" charset="0"/>
                        </a:rPr>
                        <m:t>                         </m:t>
                      </m:r>
                    </m:oMath>
                  </m:oMathPara>
                </a14:m>
                <a:endParaRPr lang="en-US" altLang="ja-JP" sz="2000" b="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r>
                  <a:rPr lang="en-US" altLang="ja-JP" sz="2000" b="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𝜋</m:t>
                        </m:r>
                      </m:num>
                      <m:den>
                        <m:r>
                          <a:rPr lang="en-US" altLang="ja-JP" sz="2000" b="0" i="1" smtClean="0">
                            <a:latin typeface="Cambria Math" panose="02040503050406030204" pitchFamily="18" charset="0"/>
                          </a:rPr>
                          <m:t>𝑇</m:t>
                        </m:r>
                      </m:den>
                    </m:f>
                  </m:oMath>
                </a14:m>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基本周波数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38621"/>
                <a:ext cx="5018618" cy="3678443"/>
              </a:xfrm>
              <a:prstGeom prst="rect">
                <a:avLst/>
              </a:prstGeom>
              <a:blipFill rotWithShape="0">
                <a:blip r:embed="rId4"/>
                <a:stretch>
                  <a:fillRect b="-2152"/>
                </a:stretch>
              </a:blipFill>
            </p:spPr>
            <p:txBody>
              <a:bodyPr/>
              <a:lstStyle/>
              <a:p>
                <a:r>
                  <a:rPr lang="ja-JP" altLang="en-US">
                    <a:noFill/>
                  </a:rPr>
                  <a:t> </a:t>
                </a:r>
              </a:p>
            </p:txBody>
          </p:sp>
        </mc:Fallback>
      </mc:AlternateContent>
      <p:cxnSp>
        <p:nvCxnSpPr>
          <p:cNvPr id="12" name="直線矢印コネクタ 11"/>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正方形/長方形 19"/>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22" name="フリーフォーム 21"/>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p:cNvSpPr txBox="1">
            <a:spLocks/>
          </p:cNvSpPr>
          <p:nvPr/>
        </p:nvSpPr>
        <p:spPr>
          <a:xfrm>
            <a:off x="5664889" y="5586608"/>
            <a:ext cx="6265521" cy="1656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smtClean="0"/>
              <a:t>※</a:t>
            </a:r>
            <a:r>
              <a:rPr lang="ja-JP" altLang="en-US" sz="1800" dirty="0" smtClean="0"/>
              <a:t>天下り</a:t>
            </a:r>
            <a:r>
              <a:rPr lang="ja-JP" altLang="en-US" sz="1800" dirty="0"/>
              <a:t>的</a:t>
            </a:r>
            <a:r>
              <a:rPr lang="ja-JP" altLang="en-US" sz="1800" dirty="0" smtClean="0"/>
              <a:t>な</a:t>
            </a:r>
            <a:r>
              <a:rPr lang="ja-JP" altLang="en-US" sz="1800" dirty="0"/>
              <a:t>説明</a:t>
            </a:r>
            <a:r>
              <a:rPr lang="ja-JP" altLang="en-US" sz="1800" dirty="0" smtClean="0"/>
              <a:t>で済みません．ここではそういう事実があると知っておいてください．</a:t>
            </a:r>
            <a:endParaRPr lang="en-US" altLang="ja-JP" sz="1800" dirty="0" smtClean="0"/>
          </a:p>
          <a:p>
            <a:pPr marL="0" indent="0">
              <a:buNone/>
            </a:pPr>
            <a:r>
              <a:rPr lang="en-US" altLang="ja-JP" sz="1800" dirty="0" smtClean="0"/>
              <a:t>※</a:t>
            </a:r>
            <a:r>
              <a:rPr lang="ja-JP" altLang="en-US" sz="1800" dirty="0" smtClean="0"/>
              <a:t>詳細な導出と証明は，信号処理の講義，または，</a:t>
            </a:r>
            <a:r>
              <a:rPr lang="en-US" altLang="ja-JP" sz="1800" dirty="0" smtClean="0"/>
              <a:t>『</a:t>
            </a:r>
            <a:r>
              <a:rPr lang="ja-JP" altLang="en-US" sz="1800" dirty="0" smtClean="0"/>
              <a:t>これなら分かる応用数学教室（金谷健一著）</a:t>
            </a:r>
            <a:r>
              <a:rPr lang="en-US" altLang="ja-JP" sz="1800" dirty="0" smtClean="0"/>
              <a:t>』</a:t>
            </a:r>
            <a:r>
              <a:rPr lang="ja-JP" altLang="en-US" sz="1800" dirty="0" smtClean="0"/>
              <a:t>を参照</a:t>
            </a:r>
            <a:endParaRPr lang="en-US" altLang="ja-JP" sz="1800" dirty="0" smtClean="0"/>
          </a:p>
          <a:p>
            <a:pPr marL="0" indent="0">
              <a:buNone/>
            </a:pPr>
            <a:endParaRPr lang="ja-JP" altLang="en-US" sz="1800" dirty="0"/>
          </a:p>
        </p:txBody>
      </p:sp>
    </p:spTree>
    <p:extLst>
      <p:ext uri="{BB962C8B-B14F-4D97-AF65-F5344CB8AC3E}">
        <p14:creationId xmlns:p14="http://schemas.microsoft.com/office/powerpoint/2010/main" val="818194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smtClean="0">
                    <a:latin typeface="Cambria Math" panose="02040503050406030204" pitchFamily="18" charset="0"/>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smtClean="0"/>
                  <a:t> </a:t>
                </a:r>
                <a:endParaRPr lang="en-US" altLang="ja-JP" sz="2400" i="1" dirty="0" smtClean="0">
                  <a:latin typeface="Cambria Math" panose="02040503050406030204" pitchFamily="18" charset="0"/>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smtClean="0"/>
                  <a:t> </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rotWithShape="0">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smtClean="0"/>
                  <a:t>基本</a:t>
                </a:r>
                <a14:m>
                  <m:oMath xmlns:m="http://schemas.openxmlformats.org/officeDocument/2006/math">
                    <m:r>
                      <a:rPr lang="ja-JP" altLang="en-US" i="1" smtClean="0">
                        <a:latin typeface="Cambria Math" panose="02040503050406030204" pitchFamily="18" charset="0"/>
                      </a:rPr>
                      <m:t>周波数</m:t>
                    </m:r>
                  </m:oMath>
                </a14:m>
                <a:endParaRPr lang="en-US" altLang="ja-JP" dirty="0" smtClean="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rotWithShape="0">
                <a:blip r:embed="rId7"/>
                <a:stretch>
                  <a:fillRect l="-3636" t="-4592"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097545" cy="321731"/>
              </a:xfrm>
              <a:prstGeom prst="rect">
                <a:avLst/>
              </a:prstGeom>
              <a:blipFill rotWithShape="0">
                <a:blip r:embed="rId8"/>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67087" cy="321731"/>
              </a:xfrm>
              <a:prstGeom prst="rect">
                <a:avLst/>
              </a:prstGeom>
              <a:blipFill rotWithShape="0">
                <a:blip r:embed="rId9"/>
                <a:stretch>
                  <a:fillRect b="-13208"/>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097545" cy="321731"/>
              </a:xfrm>
              <a:prstGeom prst="rect">
                <a:avLst/>
              </a:prstGeom>
              <a:blipFill rotWithShape="0">
                <a:blip r:embed="rId10"/>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67087" cy="321731"/>
              </a:xfrm>
              <a:prstGeom prst="rect">
                <a:avLst/>
              </a:prstGeom>
              <a:blipFill rotWithShape="0">
                <a:blip r:embed="rId11"/>
                <a:stretch>
                  <a:fillRect b="-13208"/>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0975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097545" cy="369332"/>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670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67087" cy="369332"/>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17103507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1452720"/>
          </a:xfrm>
        </p:spPr>
        <p:txBody>
          <a:bodyPr>
            <a:noAutofit/>
          </a:bodyPr>
          <a:lstStyle/>
          <a:p>
            <a:r>
              <a:rPr lang="ja-JP" altLang="en-US" sz="2800" dirty="0"/>
              <a:t>画像処理における線形フィルタと非線形フィルタの違いを自身の言葉で簡潔（</a:t>
            </a:r>
            <a:r>
              <a:rPr lang="en-US" altLang="ja-JP" sz="2800" dirty="0"/>
              <a:t>2</a:t>
            </a:r>
            <a:r>
              <a:rPr lang="ja-JP" altLang="en-US" sz="2800" dirty="0"/>
              <a:t>文以内）にまとめてください</a:t>
            </a:r>
            <a:br>
              <a:rPr lang="ja-JP" altLang="en-US" sz="2800" dirty="0"/>
            </a:br>
            <a:endParaRPr kumimoji="1" lang="ja-JP" altLang="en-US" sz="2800" dirty="0"/>
          </a:p>
        </p:txBody>
      </p:sp>
      <p:sp>
        <p:nvSpPr>
          <p:cNvPr id="3" name="コンテンツ プレースホルダー 2"/>
          <p:cNvSpPr>
            <a:spLocks noGrp="1"/>
          </p:cNvSpPr>
          <p:nvPr>
            <p:ph idx="1"/>
          </p:nvPr>
        </p:nvSpPr>
        <p:spPr>
          <a:xfrm>
            <a:off x="457198" y="1527858"/>
            <a:ext cx="11639007" cy="5330142"/>
          </a:xfrm>
        </p:spPr>
        <p:txBody>
          <a:bodyPr>
            <a:normAutofit lnSpcReduction="10000"/>
          </a:bodyPr>
          <a:lstStyle/>
          <a:p>
            <a:pPr marL="0" indent="0">
              <a:buNone/>
            </a:pPr>
            <a:r>
              <a:rPr kumimoji="1" lang="ja-JP" altLang="en-US" dirty="0" smtClean="0"/>
              <a:t>空間フィルタのうち畳み込みの形で記述できるものを線形フィルタといい，それ以外を非線形フィルタと呼ぶ．</a:t>
            </a:r>
            <a:r>
              <a:rPr lang="ja-JP" altLang="en-US" dirty="0" smtClean="0"/>
              <a:t>線形フィルタには，ぼかし・エッジ検出・先鋭化といった機能を持つものなどがあり，非線形フィルタにはエッジ保存平滑化フィルタなどがある．</a:t>
            </a:r>
            <a:endParaRPr lang="en-US" altLang="ja-JP" dirty="0" smtClean="0"/>
          </a:p>
          <a:p>
            <a:pPr marL="0" indent="0">
              <a:buNone/>
            </a:pPr>
            <a:endParaRPr kumimoji="1" lang="en-US" altLang="ja-JP" dirty="0"/>
          </a:p>
          <a:p>
            <a:pPr marL="0" indent="0">
              <a:buNone/>
            </a:pPr>
            <a:r>
              <a:rPr lang="ja-JP" altLang="en-US" b="1" dirty="0" smtClean="0"/>
              <a:t>誤</a:t>
            </a:r>
            <a:r>
              <a:rPr lang="ja-JP" altLang="en-US" b="1" dirty="0"/>
              <a:t>解</a:t>
            </a:r>
            <a:r>
              <a:rPr lang="ja-JP" altLang="en-US" b="1" dirty="0" smtClean="0"/>
              <a:t>答例</a:t>
            </a:r>
            <a:r>
              <a:rPr lang="ja-JP" altLang="en-US" sz="2400" b="1" dirty="0" smtClean="0"/>
              <a:t>（文章自体が正しくても，解答としては正しくないものが多い）</a:t>
            </a:r>
            <a:endParaRPr lang="en-US" altLang="ja-JP" b="1" dirty="0" smtClean="0"/>
          </a:p>
          <a:p>
            <a:r>
              <a:rPr lang="ja-JP" altLang="en-US" sz="2400" dirty="0" smtClean="0"/>
              <a:t>線形フィルタは計算が軽く，非線形フィルタは計算が重い</a:t>
            </a:r>
            <a:endParaRPr lang="en-US" altLang="ja-JP" sz="2400" dirty="0" smtClean="0"/>
          </a:p>
          <a:p>
            <a:r>
              <a:rPr lang="ja-JP" altLang="en-US" sz="2400" dirty="0"/>
              <a:t>非線形フィルタ</a:t>
            </a:r>
            <a:r>
              <a:rPr lang="ja-JP" altLang="en-US" sz="2400" dirty="0" smtClean="0"/>
              <a:t>は</a:t>
            </a:r>
            <a:r>
              <a:rPr lang="ja-JP" altLang="en-US" sz="2400" dirty="0"/>
              <a:t>，</a:t>
            </a:r>
            <a:r>
              <a:rPr lang="ja-JP" altLang="en-US" sz="2400" dirty="0" smtClean="0"/>
              <a:t>線形フィルタとは違い特殊</a:t>
            </a:r>
            <a:r>
              <a:rPr lang="ja-JP" altLang="en-US" sz="2400" dirty="0"/>
              <a:t>な効果を</a:t>
            </a:r>
            <a:r>
              <a:rPr lang="ja-JP" altLang="en-US" sz="2400" dirty="0" smtClean="0"/>
              <a:t>得られる</a:t>
            </a:r>
            <a:endParaRPr lang="en-US" altLang="ja-JP" sz="2400" dirty="0" smtClean="0"/>
          </a:p>
          <a:p>
            <a:r>
              <a:rPr lang="ja-JP" altLang="en-US" sz="2400" dirty="0" smtClean="0"/>
              <a:t>線形フィルタは数式で表現でき，非線形フィルタは数式で表現できない</a:t>
            </a:r>
            <a:r>
              <a:rPr lang="en-US" altLang="ja-JP" sz="1400" dirty="0" smtClean="0"/>
              <a:t>(</a:t>
            </a:r>
            <a:r>
              <a:rPr lang="ja-JP" altLang="en-US" sz="1400" dirty="0" smtClean="0"/>
              <a:t>正しくないけど気持ちはわかる</a:t>
            </a:r>
            <a:r>
              <a:rPr lang="en-US" altLang="ja-JP" sz="1400" dirty="0" smtClean="0"/>
              <a:t>)</a:t>
            </a:r>
            <a:endParaRPr lang="en-US" altLang="ja-JP" dirty="0" smtClean="0"/>
          </a:p>
          <a:p>
            <a:endParaRPr kumimoji="1" lang="en-US" altLang="ja-JP" dirty="0" smtClean="0"/>
          </a:p>
          <a:p>
            <a:pPr marL="0" indent="0">
              <a:buNone/>
            </a:pPr>
            <a:r>
              <a:rPr kumimoji="1" lang="ja-JP" altLang="en-US" sz="2400" dirty="0" smtClean="0"/>
              <a:t>正解かつ文章が明瞭な方は数名で，一件不正解に見えるけどよく読むと合ってるという人が結構いる</a:t>
            </a:r>
            <a:endParaRPr kumimoji="1" lang="en-US" altLang="ja-JP" sz="2400" dirty="0" smtClean="0"/>
          </a:p>
        </p:txBody>
      </p:sp>
    </p:spTree>
    <p:extLst>
      <p:ext uri="{BB962C8B-B14F-4D97-AF65-F5344CB8AC3E}">
        <p14:creationId xmlns:p14="http://schemas.microsoft.com/office/powerpoint/2010/main" val="361129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2561470"/>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smtClean="0">
                    <a:latin typeface="Cambria Math" panose="02040503050406030204" pitchFamily="18" charset="0"/>
                  </a:rPr>
                  <a:t> </a:t>
                </a:r>
              </a:p>
              <a:p>
                <a:pPr algn="r">
                  <a:spcBef>
                    <a:spcPts val="18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 </m:t>
                      </m:r>
                      <m:sSubSup>
                        <m:sSubSupPr>
                          <m:ctrlPr>
                            <a:rPr lang="en-US" altLang="ja-JP" sz="2400" b="0" i="1" smtClean="0">
                              <a:solidFill>
                                <a:srgbClr val="FF0000"/>
                              </a:solidFill>
                              <a:latin typeface="Cambria Math" panose="02040503050406030204" pitchFamily="18" charset="0"/>
                            </a:rPr>
                          </m:ctrlPr>
                        </m:sSubSupPr>
                        <m:e>
                          <m:r>
                            <a:rPr lang="pt-BR" altLang="ja-JP" sz="2400" i="1">
                              <a:solidFill>
                                <a:srgbClr val="FF0000"/>
                              </a:solidFill>
                              <a:latin typeface="Cambria Math" panose="02040503050406030204" pitchFamily="18" charset="0"/>
                            </a:rPr>
                            <m:t>𝑎</m:t>
                          </m:r>
                        </m:e>
                        <m:sub>
                          <m:r>
                            <a:rPr lang="en-US" altLang="ja-JP" sz="2400" b="0" i="1" smtClean="0">
                              <a:solidFill>
                                <a:srgbClr val="FF0000"/>
                              </a:solidFill>
                              <a:latin typeface="Cambria Math" panose="02040503050406030204" pitchFamily="18" charset="0"/>
                            </a:rPr>
                            <m:t>1</m:t>
                          </m:r>
                        </m:sub>
                        <m:sup>
                          <m:r>
                            <a:rPr lang="en-US" altLang="ja-JP" sz="2400" b="0" i="1" smtClean="0">
                              <a:solidFill>
                                <a:srgbClr val="FF0000"/>
                              </a:solidFill>
                              <a:latin typeface="Cambria Math" panose="02040503050406030204" pitchFamily="18" charset="0"/>
                            </a:rPr>
                            <m:t>′</m:t>
                          </m:r>
                        </m:sup>
                      </m:sSubSup>
                      <m:func>
                        <m:funcPr>
                          <m:ctrlPr>
                            <a:rPr lang="pt-BR" altLang="ja-JP" sz="2400" i="1" smtClean="0">
                              <a:latin typeface="Cambria Math" panose="02040503050406030204" pitchFamily="18" charset="0"/>
                            </a:rPr>
                          </m:ctrlPr>
                        </m:funcPr>
                        <m:fName>
                          <m:r>
                            <m:rPr>
                              <m:sty m:val="p"/>
                            </m:rPr>
                            <a:rPr lang="en-US" altLang="ja-JP" sz="2400" b="0" i="0" smtClean="0">
                              <a:latin typeface="Cambria Math" panose="02040503050406030204" pitchFamily="18" charset="0"/>
                            </a:rPr>
                            <m:t>sin</m:t>
                          </m:r>
                        </m:fName>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r>
                                <a:rPr lang="en-US" altLang="ja-JP" sz="2400" i="1">
                                  <a:latin typeface="Cambria Math" panose="02040503050406030204" pitchFamily="18" charset="0"/>
                                </a:rPr>
                                <m: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𝜙</m:t>
                                  </m:r>
                                </m:e>
                                <m:sub>
                                  <m:r>
                                    <a:rPr lang="en-US" altLang="ja-JP" sz="2400" i="1">
                                      <a:solidFill>
                                        <a:srgbClr val="FF0000"/>
                                      </a:solidFill>
                                      <a:latin typeface="Cambria Math" panose="02040503050406030204" pitchFamily="18" charset="0"/>
                                    </a:rPr>
                                    <m:t>1</m:t>
                                  </m:r>
                                </m:sub>
                              </m:sSub>
                            </m:e>
                          </m:d>
                        </m:e>
                      </m:func>
                      <m:r>
                        <a:rPr lang="pt-BR" altLang="ja-JP" sz="2400" i="1" smtClean="0">
                          <a:latin typeface="Cambria Math" panose="02040503050406030204" pitchFamily="18" charset="0"/>
                        </a:rPr>
                        <m:t>+</m:t>
                      </m:r>
                      <m:sSubSup>
                        <m:sSubSupPr>
                          <m:ctrlPr>
                            <a:rPr lang="en-US" altLang="ja-JP" sz="2400" b="0" i="1" smtClean="0">
                              <a:solidFill>
                                <a:srgbClr val="FF0000"/>
                              </a:solidFill>
                              <a:latin typeface="Cambria Math" panose="02040503050406030204" pitchFamily="18" charset="0"/>
                            </a:rPr>
                          </m:ctrlPr>
                        </m:sSubSupPr>
                        <m:e>
                          <m:r>
                            <a:rPr lang="pt-BR" altLang="ja-JP" sz="2400" i="1">
                              <a:solidFill>
                                <a:srgbClr val="FF0000"/>
                              </a:solidFill>
                              <a:latin typeface="Cambria Math" panose="02040503050406030204" pitchFamily="18" charset="0"/>
                            </a:rPr>
                            <m:t>𝑎</m:t>
                          </m:r>
                        </m:e>
                        <m:sub>
                          <m:r>
                            <a:rPr lang="en-US" altLang="ja-JP" sz="2400" b="0" i="1" smtClean="0">
                              <a:solidFill>
                                <a:srgbClr val="FF0000"/>
                              </a:solidFill>
                              <a:latin typeface="Cambria Math" panose="02040503050406030204" pitchFamily="18" charset="0"/>
                            </a:rPr>
                            <m:t>2</m:t>
                          </m:r>
                        </m:sub>
                        <m:sup>
                          <m:r>
                            <a:rPr lang="en-US" altLang="ja-JP" sz="2400" b="0" i="1" smtClean="0">
                              <a:solidFill>
                                <a:srgbClr val="FF0000"/>
                              </a:solidFill>
                              <a:latin typeface="Cambria Math" panose="02040503050406030204" pitchFamily="18" charset="0"/>
                            </a:rPr>
                            <m:t>′</m:t>
                          </m:r>
                        </m:sup>
                      </m:sSubSup>
                      <m:r>
                        <a:rPr lang="en-US" altLang="ja-JP" sz="2400" b="0" i="1" smtClean="0">
                          <a:solidFill>
                            <a:srgbClr val="FF0000"/>
                          </a:solidFill>
                          <a:latin typeface="Cambria Math" panose="02040503050406030204" pitchFamily="18" charset="0"/>
                        </a:rPr>
                        <m:t> </m:t>
                      </m:r>
                      <m:r>
                        <m:rPr>
                          <m:sty m:val="p"/>
                        </m:rPr>
                        <a:rPr lang="en-US" altLang="ja-JP" sz="2400">
                          <a:latin typeface="Cambria Math" panose="02040503050406030204" pitchFamily="18" charset="0"/>
                        </a:rPr>
                        <m:t>sin</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r>
                            <a:rPr lang="pt-BR" altLang="ja-JP" sz="2400" i="1">
                              <a:latin typeface="Cambria Math" panose="02040503050406030204" pitchFamily="18" charset="0"/>
                            </a:rPr>
                            <m: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𝜙</m:t>
                              </m:r>
                            </m:e>
                            <m:sub>
                              <m:r>
                                <a:rPr lang="en-US" altLang="ja-JP" sz="2400" i="1">
                                  <a:solidFill>
                                    <a:srgbClr val="FF0000"/>
                                  </a:solidFill>
                                  <a:latin typeface="Cambria Math" panose="02040503050406030204" pitchFamily="18" charset="0"/>
                                </a:rPr>
                                <m:t>2</m:t>
                              </m:r>
                            </m:sub>
                          </m:sSub>
                        </m:e>
                      </m:d>
                      <m:r>
                        <a:rPr lang="pt-BR" altLang="ja-JP" sz="2400" i="1">
                          <a:latin typeface="Cambria Math" panose="02040503050406030204" pitchFamily="18" charset="0"/>
                        </a:rPr>
                        <m:t>+</m:t>
                      </m:r>
                      <m:sSubSup>
                        <m:sSubSupPr>
                          <m:ctrlPr>
                            <a:rPr lang="en-US" altLang="ja-JP" sz="2400" i="1">
                              <a:solidFill>
                                <a:srgbClr val="FF0000"/>
                              </a:solidFill>
                              <a:latin typeface="Cambria Math" panose="02040503050406030204" pitchFamily="18" charset="0"/>
                            </a:rPr>
                          </m:ctrlPr>
                        </m:sSubSupPr>
                        <m:e>
                          <m:r>
                            <a:rPr lang="pt-BR" altLang="ja-JP" sz="2400" i="1">
                              <a:solidFill>
                                <a:srgbClr val="FF0000"/>
                              </a:solidFill>
                              <a:latin typeface="Cambria Math" panose="02040503050406030204" pitchFamily="18" charset="0"/>
                            </a:rPr>
                            <m:t>𝑎</m:t>
                          </m:r>
                        </m:e>
                        <m:sub>
                          <m:r>
                            <a:rPr lang="en-US" altLang="ja-JP" sz="2400" b="0" i="1" smtClean="0">
                              <a:solidFill>
                                <a:srgbClr val="FF0000"/>
                              </a:solidFill>
                              <a:latin typeface="Cambria Math" panose="02040503050406030204" pitchFamily="18" charset="0"/>
                            </a:rPr>
                            <m:t>3</m:t>
                          </m:r>
                        </m:sub>
                        <m:sup>
                          <m:r>
                            <a:rPr lang="en-US" altLang="ja-JP" sz="2400" b="0" i="1">
                              <a:solidFill>
                                <a:srgbClr val="FF0000"/>
                              </a:solidFill>
                              <a:latin typeface="Cambria Math" panose="02040503050406030204" pitchFamily="18" charset="0"/>
                            </a:rPr>
                            <m:t>′</m:t>
                          </m:r>
                        </m:sup>
                      </m:sSubSup>
                      <m:r>
                        <a:rPr lang="en-US" altLang="ja-JP" sz="2400" b="0" i="0" smtClean="0">
                          <a:solidFill>
                            <a:srgbClr val="FF0000"/>
                          </a:solidFill>
                          <a:latin typeface="Cambria Math" panose="02040503050406030204" pitchFamily="18" charset="0"/>
                        </a:rPr>
                        <m:t> </m:t>
                      </m:r>
                      <m:r>
                        <m:rPr>
                          <m:sty m:val="p"/>
                        </m:rPr>
                        <a:rPr lang="en-US" altLang="ja-JP" sz="2400">
                          <a:latin typeface="Cambria Math" panose="02040503050406030204" pitchFamily="18" charset="0"/>
                        </a:rPr>
                        <m:t>sin</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r>
                            <a:rPr lang="pt-BR" altLang="ja-JP" sz="2400" i="1">
                              <a:latin typeface="Cambria Math" panose="02040503050406030204" pitchFamily="18" charset="0"/>
                            </a:rPr>
                            <m: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𝜙</m:t>
                              </m:r>
                            </m:e>
                            <m:sub>
                              <m:r>
                                <a:rPr lang="en-US" altLang="ja-JP" sz="2400" b="0" i="1" smtClean="0">
                                  <a:solidFill>
                                    <a:srgbClr val="FF0000"/>
                                  </a:solidFill>
                                  <a:latin typeface="Cambria Math" panose="02040503050406030204" pitchFamily="18" charset="0"/>
                                </a:rPr>
                                <m:t>3</m:t>
                              </m:r>
                            </m:sub>
                          </m:sSub>
                        </m:e>
                      </m:d>
                    </m:oMath>
                  </m:oMathPara>
                </a14:m>
                <a:endParaRPr lang="en-US" altLang="ja-JP" sz="2400" i="1" dirty="0" smtClean="0">
                  <a:latin typeface="Cambria Math" panose="02040503050406030204" pitchFamily="18" charset="0"/>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smtClean="0"/>
                  <a:t> </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2561470"/>
              </a:xfrm>
              <a:prstGeom prst="rect">
                <a:avLst/>
              </a:prstGeom>
              <a:blipFill rotWithShape="0">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304756" y="5599198"/>
                <a:ext cx="8367996" cy="1179297"/>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sin</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と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cos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の振幅を変えて足す」とも思えるが、</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smtClean="0">
                    <a:latin typeface="メイリオ" panose="020B0604030504040204" pitchFamily="50" charset="-128"/>
                    <a:ea typeface="メイリオ" panose="020B0604030504040204" pitchFamily="50" charset="-128"/>
                    <a:cs typeface="メイリオ" panose="020B0604030504040204" pitchFamily="50" charset="-128"/>
                  </a:rPr>
                  <a:t>a</a:t>
                </a:r>
                <a:r>
                  <a:rPr lang="en-US" altLang="ja-JP" sz="1600" i="1" baseline="-25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1600" i="1" dirty="0" err="1" smtClean="0">
                    <a:latin typeface="メイリオ" panose="020B0604030504040204" pitchFamily="50" charset="-128"/>
                    <a:ea typeface="メイリオ" panose="020B0604030504040204" pitchFamily="50" charset="-128"/>
                    <a:cs typeface="メイリオ" panose="020B0604030504040204" pitchFamily="50" charset="-128"/>
                  </a:rPr>
                  <a:t>b</a:t>
                </a:r>
                <a:r>
                  <a:rPr lang="en-US" altLang="ja-JP" sz="1600" i="1" baseline="-25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で振幅と位相ずれを制御する」とも見てもよい</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位相がずれても、</a:t>
                </a:r>
                <a14:m>
                  <m:oMath xmlns:m="http://schemas.openxmlformats.org/officeDocument/2006/math">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と </a:t>
                </a:r>
                <a14:m>
                  <m:oMath xmlns:m="http://schemas.openxmlformats.org/officeDocument/2006/math">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oMath>
                </a14:m>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における位置は同じなので、周期性は保たれていることに</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注意</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304756" y="5599198"/>
                <a:ext cx="8367996" cy="1179297"/>
              </a:xfrm>
              <a:prstGeom prst="rect">
                <a:avLst/>
              </a:prstGeom>
              <a:blipFill rotWithShape="0">
                <a:blip r:embed="rId7"/>
                <a:stretch>
                  <a:fillRect l="-437" t="-1554" b="-3627"/>
                </a:stretch>
              </a:blipFill>
            </p:spPr>
            <p:txBody>
              <a:bodyPr/>
              <a:lstStyle/>
              <a:p>
                <a:r>
                  <a:rPr lang="ja-JP" altLang="en-US">
                    <a:noFill/>
                  </a:rPr>
                  <a:t> </a:t>
                </a:r>
              </a:p>
            </p:txBody>
          </p:sp>
        </mc:Fallback>
      </mc:AlternateContent>
      <p:grpSp>
        <p:nvGrpSpPr>
          <p:cNvPr id="19" name="グループ化 18"/>
          <p:cNvGrpSpPr/>
          <p:nvPr/>
        </p:nvGrpSpPr>
        <p:grpSpPr>
          <a:xfrm>
            <a:off x="6331681" y="2633918"/>
            <a:ext cx="5860319" cy="1294935"/>
            <a:chOff x="6110268" y="2907040"/>
            <a:chExt cx="5860319" cy="2295140"/>
          </a:xfrm>
        </p:grpSpPr>
        <p:sp>
          <p:nvSpPr>
            <p:cNvPr id="13" name="フリーフォーム 12"/>
            <p:cNvSpPr/>
            <p:nvPr/>
          </p:nvSpPr>
          <p:spPr>
            <a:xfrm rot="10800000">
              <a:off x="7304041" y="3277147"/>
              <a:ext cx="4666546" cy="1580926"/>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フリーフォーム 67"/>
            <p:cNvSpPr/>
            <p:nvPr/>
          </p:nvSpPr>
          <p:spPr>
            <a:xfrm rot="10800000">
              <a:off x="6145606" y="4065931"/>
              <a:ext cx="1176781" cy="78878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50"/>
                <a:gd name="connsiteY0" fmla="*/ -1 h 2984499"/>
                <a:gd name="connsiteX1" fmla="*/ 920750 w 2749550"/>
                <a:gd name="connsiteY1" fmla="*/ 1492249 h 2984499"/>
                <a:gd name="connsiteX2" fmla="*/ 1809750 w 2749550"/>
                <a:gd name="connsiteY2" fmla="*/ 2984499 h 2984499"/>
                <a:gd name="connsiteX3" fmla="*/ 2749550 w 2749550"/>
                <a:gd name="connsiteY3" fmla="*/ 1498599 h 2984499"/>
                <a:gd name="connsiteX0" fmla="*/ 0 w 1809750"/>
                <a:gd name="connsiteY0" fmla="*/ -1 h 2984499"/>
                <a:gd name="connsiteX1" fmla="*/ 920750 w 1809750"/>
                <a:gd name="connsiteY1" fmla="*/ 1492249 h 2984499"/>
                <a:gd name="connsiteX2" fmla="*/ 1809750 w 1809750"/>
                <a:gd name="connsiteY2" fmla="*/ 2984499 h 2984499"/>
                <a:gd name="connsiteX0" fmla="*/ 0 w 920750"/>
                <a:gd name="connsiteY0" fmla="*/ -1 h 1492250"/>
                <a:gd name="connsiteX1" fmla="*/ 920750 w 920750"/>
                <a:gd name="connsiteY1" fmla="*/ 1492249 h 1492250"/>
              </a:gdLst>
              <a:ahLst/>
              <a:cxnLst>
                <a:cxn ang="0">
                  <a:pos x="connsiteX0" y="connsiteY0"/>
                </a:cxn>
                <a:cxn ang="0">
                  <a:pos x="connsiteX1" y="connsiteY1"/>
                </a:cxn>
              </a:cxnLst>
              <a:rect l="l" t="t" r="r" b="b"/>
              <a:pathLst>
                <a:path w="920750" h="1492250">
                  <a:moveTo>
                    <a:pt x="0" y="-1"/>
                  </a:moveTo>
                  <a:cubicBezTo>
                    <a:pt x="379412" y="14816"/>
                    <a:pt x="720725" y="950383"/>
                    <a:pt x="920750" y="149224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rot="10800000">
            <a:off x="6622918" y="4111814"/>
            <a:ext cx="5303978" cy="891970"/>
            <a:chOff x="6110782" y="4481081"/>
            <a:chExt cx="5303978" cy="1023939"/>
          </a:xfrm>
        </p:grpSpPr>
        <p:sp>
          <p:nvSpPr>
            <p:cNvPr id="70" name="フリーフォーム 69"/>
            <p:cNvSpPr/>
            <p:nvPr/>
          </p:nvSpPr>
          <p:spPr>
            <a:xfrm rot="10800000">
              <a:off x="6110782" y="4991965"/>
              <a:ext cx="592279" cy="510881"/>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0"/>
                <a:gd name="connsiteY0" fmla="*/ -1 h 2984499"/>
                <a:gd name="connsiteX1" fmla="*/ 920750 w 1809750"/>
                <a:gd name="connsiteY1" fmla="*/ 1492249 h 2984499"/>
                <a:gd name="connsiteX2" fmla="*/ 1809750 w 1809750"/>
                <a:gd name="connsiteY2" fmla="*/ 2984499 h 2984499"/>
                <a:gd name="connsiteX0" fmla="*/ 0 w 920750"/>
                <a:gd name="connsiteY0" fmla="*/ -1 h 1492248"/>
                <a:gd name="connsiteX1" fmla="*/ 920750 w 920750"/>
                <a:gd name="connsiteY1" fmla="*/ 1492249 h 1492248"/>
              </a:gdLst>
              <a:ahLst/>
              <a:cxnLst>
                <a:cxn ang="0">
                  <a:pos x="connsiteX0" y="connsiteY0"/>
                </a:cxn>
                <a:cxn ang="0">
                  <a:pos x="connsiteX1" y="connsiteY1"/>
                </a:cxn>
              </a:cxnLst>
              <a:rect l="l" t="t" r="r" b="b"/>
              <a:pathLst>
                <a:path w="920750" h="1492248">
                  <a:moveTo>
                    <a:pt x="0" y="-1"/>
                  </a:moveTo>
                  <a:cubicBezTo>
                    <a:pt x="379412" y="14816"/>
                    <a:pt x="720725" y="950383"/>
                    <a:pt x="920750" y="149224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10800000">
            <a:off x="8071353"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73" name="グループ化 72"/>
          <p:cNvGrpSpPr/>
          <p:nvPr/>
        </p:nvGrpSpPr>
        <p:grpSpPr>
          <a:xfrm rot="10800000">
            <a:off x="6514013" y="5476159"/>
            <a:ext cx="5441506" cy="891969"/>
            <a:chOff x="920277" y="4481081"/>
            <a:chExt cx="8181590"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フリーフォーム 70"/>
            <p:cNvSpPr/>
            <p:nvPr/>
          </p:nvSpPr>
          <p:spPr>
            <a:xfrm rot="10800000">
              <a:off x="7937732"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2947419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Contents</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フーリエ変換の概要</a:t>
            </a:r>
            <a:endParaRPr lang="en-US" altLang="ja-JP" dirty="0" smtClean="0"/>
          </a:p>
          <a:p>
            <a:r>
              <a:rPr lang="ja-JP" altLang="en-US" dirty="0" smtClean="0"/>
              <a:t>フーリエ級数展開</a:t>
            </a:r>
            <a:endParaRPr lang="en-US" altLang="ja-JP" dirty="0" smtClean="0"/>
          </a:p>
          <a:p>
            <a:r>
              <a:rPr kumimoji="1" lang="ja-JP" altLang="en-US" b="1" dirty="0"/>
              <a:t>オイラ</a:t>
            </a:r>
            <a:r>
              <a:rPr kumimoji="1" lang="ja-JP" altLang="en-US" b="1" dirty="0" smtClean="0"/>
              <a:t>ーの式と複素数表現</a:t>
            </a:r>
            <a:endParaRPr kumimoji="1" lang="en-US" altLang="ja-JP" b="1" dirty="0" smtClean="0"/>
          </a:p>
          <a:p>
            <a:r>
              <a:rPr lang="ja-JP" altLang="en-US" dirty="0"/>
              <a:t>離散フーリエ</a:t>
            </a:r>
            <a:r>
              <a:rPr lang="ja-JP" altLang="en-US" dirty="0" smtClean="0"/>
              <a:t>変換</a:t>
            </a:r>
            <a:endParaRPr lang="en-US" altLang="ja-JP" dirty="0" smtClean="0"/>
          </a:p>
          <a:p>
            <a:r>
              <a:rPr lang="ja-JP" altLang="en-US" dirty="0" smtClean="0"/>
              <a:t>周波数フィルタリング</a:t>
            </a:r>
            <a:endParaRPr lang="en-US" altLang="ja-JP" dirty="0"/>
          </a:p>
        </p:txBody>
      </p:sp>
    </p:spTree>
    <p:extLst>
      <p:ext uri="{BB962C8B-B14F-4D97-AF65-F5344CB8AC3E}">
        <p14:creationId xmlns:p14="http://schemas.microsoft.com/office/powerpoint/2010/main" val="25879351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オイラーの式</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457199" y="5477498"/>
                <a:ext cx="5572126" cy="5269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oMath>
                </a14:m>
                <a:r>
                  <a:rPr lang="ja-JP" altLang="en-US" sz="2000" dirty="0" smtClean="0"/>
                  <a:t> </a:t>
                </a:r>
                <a:r>
                  <a:rPr lang="ja-JP" altLang="en-US" sz="2000" dirty="0"/>
                  <a:t>は</a:t>
                </a:r>
                <a:r>
                  <a:rPr lang="ja-JP" altLang="en-US" sz="2000" dirty="0" smtClean="0"/>
                  <a:t>ガウス平面における単位円に乗る</a:t>
                </a:r>
                <a:endParaRPr lang="en-US" altLang="ja-JP" sz="2000" dirty="0" smtClean="0"/>
              </a:p>
              <a:p>
                <a:pPr marL="0" indent="0">
                  <a:buFont typeface="Arial" panose="020B0604020202020204" pitchFamily="34" charset="0"/>
                  <a:buNone/>
                </a:pPr>
                <a:endParaRPr lang="ja-JP" altLang="en-US" sz="20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457199" y="5477498"/>
                <a:ext cx="5572126" cy="526941"/>
              </a:xfrm>
              <a:prstGeom prst="rect">
                <a:avLst/>
              </a:prstGeom>
              <a:blipFill rotWithShape="0">
                <a:blip r:embed="rId2"/>
                <a:stretch>
                  <a:fillRect t="-8140"/>
                </a:stretch>
              </a:blipFill>
            </p:spPr>
            <p:txBody>
              <a:bodyPr/>
              <a:lstStyle/>
              <a:p>
                <a:r>
                  <a:rPr lang="ja-JP" altLang="en-US">
                    <a:noFill/>
                  </a:rPr>
                  <a:t> </a:t>
                </a:r>
              </a:p>
            </p:txBody>
          </p:sp>
        </mc:Fallback>
      </mc:AlternateContent>
      <p:grpSp>
        <p:nvGrpSpPr>
          <p:cNvPr id="11" name="グループ化 10"/>
          <p:cNvGrpSpPr/>
          <p:nvPr/>
        </p:nvGrpSpPr>
        <p:grpSpPr>
          <a:xfrm>
            <a:off x="1230181" y="1982541"/>
            <a:ext cx="3447896" cy="3285641"/>
            <a:chOff x="1255363" y="2944678"/>
            <a:chExt cx="2634712" cy="2510725"/>
          </a:xfrm>
        </p:grpSpPr>
        <p:cxnSp>
          <p:nvCxnSpPr>
            <p:cNvPr id="6" name="直線矢印コネクタ 5"/>
            <p:cNvCxnSpPr/>
            <p:nvPr/>
          </p:nvCxnSpPr>
          <p:spPr>
            <a:xfrm>
              <a:off x="1255363" y="4200040"/>
              <a:ext cx="2634712"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572719" y="2944678"/>
              <a:ext cx="0" cy="2510725"/>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2" name="円/楕円 11"/>
          <p:cNvSpPr/>
          <p:nvPr/>
        </p:nvSpPr>
        <p:spPr>
          <a:xfrm>
            <a:off x="1753011" y="2424243"/>
            <a:ext cx="2402237" cy="2402237"/>
          </a:xfrm>
          <a:prstGeom prst="ellipse">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flipV="1">
            <a:off x="2946187" y="2487312"/>
            <a:ext cx="393700" cy="1130300"/>
          </a:xfrm>
          <a:prstGeom prst="line">
            <a:avLst/>
          </a:prstGeom>
          <a:ln w="31750">
            <a:solidFill>
              <a:srgbClr val="FF0000"/>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3159167" y="3229746"/>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159167" y="3229746"/>
                <a:ext cx="374140"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3428627" y="1761589"/>
                <a:ext cx="6239480" cy="13106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altLang="ja-JP" sz="5400" i="1" smtClean="0">
                              <a:latin typeface="Cambria Math" panose="02040503050406030204" pitchFamily="18" charset="0"/>
                            </a:rPr>
                          </m:ctrlPr>
                        </m:sSupPr>
                        <m:e>
                          <m:r>
                            <a:rPr lang="en-US" altLang="ja-JP" sz="5400" i="1" smtClean="0">
                              <a:latin typeface="Cambria Math" panose="02040503050406030204" pitchFamily="18" charset="0"/>
                            </a:rPr>
                            <m:t>𝑒</m:t>
                          </m:r>
                        </m:e>
                        <m:sup>
                          <m:r>
                            <a:rPr lang="en-US" altLang="ja-JP" sz="5400" i="1" smtClean="0">
                              <a:latin typeface="Cambria Math" panose="02040503050406030204" pitchFamily="18" charset="0"/>
                            </a:rPr>
                            <m:t>𝑖</m:t>
                          </m:r>
                          <m:r>
                            <a:rPr lang="en-US" altLang="ja-JP" sz="5400" i="1" smtClean="0">
                              <a:latin typeface="Cambria Math" panose="02040503050406030204" pitchFamily="18" charset="0"/>
                            </a:rPr>
                            <m:t>𝜃</m:t>
                          </m:r>
                        </m:sup>
                      </m:sSup>
                      <m:r>
                        <a:rPr lang="en-US" altLang="ja-JP" sz="5400" i="1" smtClean="0">
                          <a:latin typeface="Cambria Math" panose="02040503050406030204" pitchFamily="18" charset="0"/>
                        </a:rPr>
                        <m:t>=</m:t>
                      </m:r>
                      <m:func>
                        <m:funcPr>
                          <m:ctrlPr>
                            <a:rPr lang="en-US" altLang="ja-JP" sz="5400" i="1" smtClean="0">
                              <a:latin typeface="Cambria Math" panose="02040503050406030204" pitchFamily="18" charset="0"/>
                            </a:rPr>
                          </m:ctrlPr>
                        </m:funcPr>
                        <m:fName>
                          <m:r>
                            <m:rPr>
                              <m:sty m:val="p"/>
                            </m:rPr>
                            <a:rPr lang="en-US" altLang="ja-JP" sz="5400" smtClean="0">
                              <a:latin typeface="Cambria Math" panose="02040503050406030204" pitchFamily="18" charset="0"/>
                            </a:rPr>
                            <m:t>cos</m:t>
                          </m:r>
                        </m:fName>
                        <m:e>
                          <m:r>
                            <a:rPr lang="en-US" altLang="ja-JP" sz="5400" i="1" smtClean="0">
                              <a:latin typeface="Cambria Math" panose="02040503050406030204" pitchFamily="18" charset="0"/>
                            </a:rPr>
                            <m:t>𝜃</m:t>
                          </m:r>
                        </m:e>
                      </m:func>
                      <m:r>
                        <a:rPr lang="en-US" altLang="ja-JP" sz="5400" i="1" smtClean="0">
                          <a:latin typeface="Cambria Math" panose="02040503050406030204" pitchFamily="18" charset="0"/>
                        </a:rPr>
                        <m:t>+</m:t>
                      </m:r>
                      <m:r>
                        <a:rPr lang="en-US" altLang="ja-JP" sz="5400" i="1" smtClean="0">
                          <a:latin typeface="Cambria Math" panose="02040503050406030204" pitchFamily="18" charset="0"/>
                        </a:rPr>
                        <m:t>𝑖</m:t>
                      </m:r>
                      <m:func>
                        <m:funcPr>
                          <m:ctrlPr>
                            <a:rPr lang="en-US" altLang="ja-JP" sz="5400" i="1" smtClean="0">
                              <a:latin typeface="Cambria Math" panose="02040503050406030204" pitchFamily="18" charset="0"/>
                            </a:rPr>
                          </m:ctrlPr>
                        </m:funcPr>
                        <m:fName>
                          <m:r>
                            <m:rPr>
                              <m:sty m:val="p"/>
                            </m:rPr>
                            <a:rPr lang="en-US" altLang="ja-JP" sz="5400" smtClean="0">
                              <a:latin typeface="Cambria Math" panose="02040503050406030204" pitchFamily="18" charset="0"/>
                            </a:rPr>
                            <m:t>sin</m:t>
                          </m:r>
                        </m:fName>
                        <m:e>
                          <m:r>
                            <a:rPr lang="en-US" altLang="ja-JP" sz="5400" i="1" smtClean="0">
                              <a:latin typeface="Cambria Math" panose="02040503050406030204" pitchFamily="18" charset="0"/>
                            </a:rPr>
                            <m:t>𝜃</m:t>
                          </m:r>
                        </m:e>
                      </m:func>
                    </m:oMath>
                  </m:oMathPara>
                </a14:m>
                <a:endParaRPr lang="ja-JP" altLang="en-US" sz="54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3428627" y="1761589"/>
                <a:ext cx="6239480" cy="131064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57199" y="6453722"/>
                <a:ext cx="8530684" cy="5269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r>
                      <a:rPr lang="ja-JP" altLang="en-US" sz="2000" i="1" smtClean="0">
                        <a:latin typeface="Cambria Math" panose="02040503050406030204" pitchFamily="18" charset="0"/>
                      </a:rPr>
                      <m:t>こ</m:t>
                    </m:r>
                  </m:oMath>
                </a14:m>
                <a:r>
                  <a:rPr lang="ja-JP" altLang="en-US" sz="2000" dirty="0" err="1" smtClean="0"/>
                  <a:t>れは</a:t>
                </a:r>
                <a:r>
                  <a:rPr lang="ja-JP" altLang="en-US" sz="2000" dirty="0" smtClean="0"/>
                  <a:t>もうこういう表記法だと思って覚えてください</a:t>
                </a:r>
                <a:endParaRPr lang="ja-JP" altLang="en-US" sz="2000" dirty="0"/>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57199" y="6453722"/>
                <a:ext cx="8530684" cy="526941"/>
              </a:xfrm>
              <a:prstGeom prst="rect">
                <a:avLst/>
              </a:prstGeom>
              <a:blipFill rotWithShape="0">
                <a:blip r:embed="rId5"/>
                <a:stretch>
                  <a:fillRect l="-71" t="-104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943314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正方形/長方形 3"/>
              <p:cNvSpPr/>
              <p:nvPr/>
            </p:nvSpPr>
            <p:spPr>
              <a:xfrm>
                <a:off x="631310" y="262931"/>
                <a:ext cx="6952544" cy="6282682"/>
              </a:xfrm>
              <a:prstGeom prst="rect">
                <a:avLst/>
              </a:prstGeom>
            </p:spPr>
            <p:txBody>
              <a:bodyPr wrap="none">
                <a:spAutoFit/>
              </a:bodyPr>
              <a:lstStyle/>
              <a:p>
                <a:pPr>
                  <a:lnSpc>
                    <a:spcPct val="150000"/>
                  </a:lnSpc>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練習</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複素数の積を求めよ</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r>
                      <a:rPr lang="en-US" altLang="ja-JP" sz="2800" b="0" i="1" smtClean="0">
                        <a:latin typeface="Cambria Math" panose="02040503050406030204" pitchFamily="18" charset="0"/>
                      </a:rPr>
                      <m:t>𝑎</m:t>
                    </m:r>
                    <m:func>
                      <m:funcPr>
                        <m:ctrlPr>
                          <a:rPr lang="en-US" altLang="ja-JP" sz="2800" i="1">
                            <a:latin typeface="Cambria Math" panose="02040503050406030204" pitchFamily="18" charset="0"/>
                          </a:rPr>
                        </m:ctrlPr>
                      </m:funcPr>
                      <m:fName>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c</m:t>
                        </m:r>
                        <m:r>
                          <a:rPr lang="en-US" altLang="ja-JP" sz="2800" b="0" i="1" smtClean="0">
                            <a:latin typeface="Cambria Math" panose="02040503050406030204" pitchFamily="18" charset="0"/>
                          </a:rPr>
                          <m:t>𝑜𝑠</m:t>
                        </m:r>
                      </m:fName>
                      <m:e>
                        <m:r>
                          <a:rPr lang="en-US" altLang="ja-JP" sz="2800" i="1">
                            <a:latin typeface="Cambria Math" panose="02040503050406030204" pitchFamily="18" charset="0"/>
                          </a:rPr>
                          <m:t>𝜃</m:t>
                        </m:r>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r>
                          <a:rPr lang="en-US" altLang="ja-JP" sz="2800" b="0" i="1" smtClean="0">
                            <a:latin typeface="Cambria Math" panose="02040503050406030204" pitchFamily="18" charset="0"/>
                          </a:rPr>
                          <m:t>𝜃</m:t>
                        </m:r>
                      </m:e>
                    </m:func>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𝑏</m:t>
                    </m:r>
                    <m:func>
                      <m:funcPr>
                        <m:ctrlPr>
                          <a:rPr lang="en-US" altLang="ja-JP" sz="2800" i="1">
                            <a:latin typeface="Cambria Math" panose="02040503050406030204" pitchFamily="18" charset="0"/>
                          </a:rPr>
                        </m:ctrlPr>
                      </m:funcPr>
                      <m:fName>
                        <m:r>
                          <a:rPr lang="en-US" altLang="ja-JP" sz="2800" i="1">
                            <a:latin typeface="Cambria Math" panose="02040503050406030204" pitchFamily="18" charset="0"/>
                          </a:rPr>
                          <m:t>(</m:t>
                        </m:r>
                        <m:r>
                          <m:rPr>
                            <m:sty m:val="p"/>
                          </m:rPr>
                          <a:rPr lang="en-US" altLang="ja-JP" sz="2800">
                            <a:latin typeface="Cambria Math" panose="02040503050406030204" pitchFamily="18" charset="0"/>
                          </a:rPr>
                          <m:t>c</m:t>
                        </m:r>
                        <m:r>
                          <a:rPr lang="en-US" altLang="ja-JP" sz="2800" i="1">
                            <a:latin typeface="Cambria Math" panose="02040503050406030204" pitchFamily="18" charset="0"/>
                          </a:rPr>
                          <m:t>𝑜𝑠</m:t>
                        </m:r>
                      </m:fName>
                      <m:e>
                        <m:r>
                          <a:rPr lang="en-US" altLang="ja-JP" sz="2800" b="0" i="1" smtClean="0">
                            <a:latin typeface="Cambria Math" panose="02040503050406030204" pitchFamily="18" charset="0"/>
                          </a:rPr>
                          <m:t>𝜙</m:t>
                        </m:r>
                      </m:e>
                    </m:func>
                    <m:r>
                      <a:rPr lang="en-US" altLang="ja-JP" sz="2800" i="1">
                        <a:latin typeface="Cambria Math" panose="02040503050406030204" pitchFamily="18" charset="0"/>
                      </a:rPr>
                      <m:t>+</m:t>
                    </m:r>
                    <m:r>
                      <a:rPr lang="en-US" altLang="ja-JP" sz="2800" i="1">
                        <a:latin typeface="Cambria Math" panose="02040503050406030204" pitchFamily="18" charset="0"/>
                      </a:rPr>
                      <m:t>𝑖</m:t>
                    </m:r>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𝜙</m:t>
                        </m:r>
                      </m:e>
                    </m:func>
                    <m:r>
                      <a:rPr lang="ja-JP" altLang="en-US" sz="2800" i="1">
                        <a:latin typeface="Cambria Math" panose="02040503050406030204" pitchFamily="18" charset="0"/>
                      </a:rPr>
                      <m:t>　</m:t>
                    </m:r>
                    <m:r>
                      <a:rPr lang="en-US" altLang="ja-JP" sz="2800" i="1">
                        <a:latin typeface="Cambria Math" panose="02040503050406030204" pitchFamily="18" charset="0"/>
                      </a:rPr>
                      <m:t>)</m:t>
                    </m:r>
                  </m:oMath>
                </a14:m>
                <a:r>
                  <a:rPr lang="ja-JP" altLang="en-US" sz="2800" i="1" dirty="0" smtClean="0">
                    <a:latin typeface="Cambria Math" panose="02040503050406030204" pitchFamily="18" charset="0"/>
                  </a:rPr>
                  <a:t>　</a:t>
                </a:r>
                <a:endParaRPr lang="en-US" altLang="ja-JP" sz="2800" i="1" dirty="0" smtClean="0">
                  <a:latin typeface="Cambria Math" panose="02040503050406030204" pitchFamily="18" charset="0"/>
                </a:endParaRPr>
              </a:p>
              <a:p>
                <a:pPr>
                  <a:lnSpc>
                    <a:spcPct val="150000"/>
                  </a:lnSpc>
                </a:pPr>
                <a:endParaRPr lang="en-US" altLang="ja-JP" sz="2800" i="1" dirty="0">
                  <a:latin typeface="Cambria Math" panose="02040503050406030204" pitchFamily="18" charset="0"/>
                </a:endParaRPr>
              </a:p>
              <a:p>
                <a:pPr>
                  <a:lnSpc>
                    <a:spcPct val="150000"/>
                  </a:lnSpc>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以下の関係を証明せよ</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𝜙</m:t>
                        </m:r>
                      </m:sup>
                    </m:sSup>
                    <m:r>
                      <a:rPr lang="en-US" altLang="ja-JP" sz="2800" i="1">
                        <a:latin typeface="Cambria Math" panose="02040503050406030204" pitchFamily="18" charset="0"/>
                      </a:rPr>
                      <m:t>=</m:t>
                    </m:r>
                  </m:oMath>
                </a14:m>
                <a:r>
                  <a:rPr lang="ja-JP" altLang="en-US" sz="28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𝜃</m:t>
                            </m:r>
                            <m:r>
                              <a:rPr lang="en-US" altLang="ja-JP" sz="2800" i="1">
                                <a:latin typeface="Cambria Math" panose="02040503050406030204" pitchFamily="18" charset="0"/>
                              </a:rPr>
                              <m:t>+</m:t>
                            </m:r>
                            <m:r>
                              <a:rPr lang="en-US" altLang="ja-JP" sz="2800" i="1">
                                <a:latin typeface="Cambria Math" panose="02040503050406030204" pitchFamily="18" charset="0"/>
                              </a:rPr>
                              <m:t>𝜙</m:t>
                            </m:r>
                          </m:e>
                        </m:d>
                      </m:sup>
                    </m:sSup>
                  </m:oMath>
                </a14:m>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sSup>
                      <m:sSupPr>
                        <m:ctrlPr>
                          <a:rPr lang="en-US" altLang="ja-JP" sz="2800" i="1">
                            <a:latin typeface="Cambria Math" panose="02040503050406030204" pitchFamily="18" charset="0"/>
                          </a:rPr>
                        </m:ctrlPr>
                      </m:sSupPr>
                      <m:e>
                        <m:d>
                          <m:dPr>
                            <m:ctrlPr>
                              <a:rPr lang="en-US" altLang="ja-JP" sz="2800" i="1">
                                <a:latin typeface="Cambria Math" panose="02040503050406030204" pitchFamily="18" charset="0"/>
                              </a:rPr>
                            </m:ctrlPr>
                          </m:dPr>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e>
                        </m:d>
                      </m:e>
                      <m:sup>
                        <m:r>
                          <a:rPr lang="en-US" altLang="ja-JP" sz="2800" i="1">
                            <a:latin typeface="Cambria Math" panose="02040503050406030204" pitchFamily="18" charset="0"/>
                          </a:rPr>
                          <m:t>𝑛</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𝑖𝑛</m:t>
                        </m:r>
                        <m:r>
                          <a:rPr lang="en-US" altLang="ja-JP" sz="2800" i="1">
                            <a:latin typeface="Cambria Math" panose="02040503050406030204" pitchFamily="18" charset="0"/>
                          </a:rPr>
                          <m:t>𝜃</m:t>
                        </m:r>
                      </m:sup>
                    </m:sSup>
                  </m:oMath>
                </a14:m>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func>
                      <m:funcPr>
                        <m:ctrlPr>
                          <a:rPr lang="en-US" altLang="ja-JP" sz="2800" i="1" smtClean="0">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num>
                      <m:den>
                        <m:r>
                          <a:rPr lang="en-US" altLang="ja-JP" sz="2800" i="1">
                            <a:latin typeface="Cambria Math" panose="02040503050406030204" pitchFamily="18" charset="0"/>
                          </a:rPr>
                          <m:t>2</m:t>
                        </m:r>
                      </m:den>
                    </m:f>
                  </m:oMath>
                </a14:m>
                <a:r>
                  <a:rPr lang="ja-JP" altLang="en-US" sz="2800" dirty="0" smtClean="0">
                    <a:latin typeface="メイリオ" panose="020B0604030504040204" pitchFamily="50" charset="-128"/>
                  </a:rPr>
                  <a:t>　</a:t>
                </a:r>
                <a:endParaRPr lang="en-US" altLang="ja-JP" sz="2800" dirty="0">
                  <a:latin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num>
                      <m:den>
                        <m:r>
                          <a:rPr lang="en-US" altLang="ja-JP" sz="2800" i="1">
                            <a:latin typeface="Cambria Math" panose="02040503050406030204" pitchFamily="18" charset="0"/>
                          </a:rPr>
                          <m:t>2</m:t>
                        </m:r>
                        <m:r>
                          <a:rPr lang="en-US" altLang="ja-JP" sz="2800" i="1">
                            <a:latin typeface="Cambria Math" panose="02040503050406030204" pitchFamily="18" charset="0"/>
                          </a:rPr>
                          <m:t>𝑖</m:t>
                        </m:r>
                      </m:den>
                    </m:f>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631310" y="262931"/>
                <a:ext cx="6952544" cy="6282682"/>
              </a:xfrm>
              <a:prstGeom prst="rect">
                <a:avLst/>
              </a:prstGeom>
              <a:blipFill rotWithShape="0">
                <a:blip r:embed="rId3"/>
                <a:stretch>
                  <a:fillRect l="-18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82810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612899" y="1243321"/>
                <a:ext cx="10045701" cy="1046000"/>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、フーリエ級数で表現できる．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612899" y="1243321"/>
                <a:ext cx="10045701" cy="1046000"/>
              </a:xfrm>
              <a:blipFill>
                <a:blip r:embed="rId3"/>
                <a:stretch>
                  <a:fillRect l="-9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14560" y="3038620"/>
                <a:ext cx="4840040" cy="3678508"/>
              </a:xfrm>
              <a:prstGeom prst="rect">
                <a:avLst/>
              </a:prstGeom>
              <a:solidFill>
                <a:schemeClr val="accent4">
                  <a:lumMod val="20000"/>
                  <a:lumOff val="80000"/>
                </a:schemeClr>
              </a:solidFill>
            </p:spPr>
            <p:txBody>
              <a:bodyPr wrap="squar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000" i="1" smtClean="0">
                          <a:latin typeface="Cambria Math" panose="02040503050406030204" pitchFamily="18" charset="0"/>
                        </a:rPr>
                        <m:t>𝑓</m:t>
                      </m:r>
                      <m:d>
                        <m:dPr>
                          <m:ctrlPr>
                            <a:rPr kumimoji="1" lang="pt-BR"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pt-BR" altLang="ja-JP" sz="200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pt-BR" altLang="ja-JP" sz="2000" i="1" smtClean="0">
                                  <a:latin typeface="Cambria Math" panose="02040503050406030204" pitchFamily="18" charset="0"/>
                                </a:rPr>
                                <m:t>0</m:t>
                              </m:r>
                            </m:sub>
                          </m:sSub>
                        </m:num>
                        <m:den>
                          <m:r>
                            <a:rPr kumimoji="1" lang="en-US" altLang="ja-JP" sz="2000" b="0" i="1" smtClean="0">
                              <a:latin typeface="Cambria Math" panose="02040503050406030204" pitchFamily="18" charset="0"/>
                            </a:rPr>
                            <m:t>2</m:t>
                          </m:r>
                        </m:den>
                      </m:f>
                      <m:r>
                        <a:rPr kumimoji="1" lang="pt-BR" altLang="ja-JP" sz="2000" i="1" smtClean="0">
                          <a:latin typeface="Cambria Math" panose="02040503050406030204" pitchFamily="18" charset="0"/>
                        </a:rPr>
                        <m:t>+</m:t>
                      </m:r>
                      <m:nary>
                        <m:naryPr>
                          <m:chr m:val="∑"/>
                          <m:ctrlPr>
                            <a:rPr kumimoji="1" lang="pt-BR" altLang="ja-JP" sz="2000" i="1" smtClean="0">
                              <a:latin typeface="Cambria Math" panose="02040503050406030204" pitchFamily="18" charset="0"/>
                            </a:rPr>
                          </m:ctrlPr>
                        </m:naryPr>
                        <m:sub>
                          <m:r>
                            <a:rPr kumimoji="1" lang="en-US" altLang="ja-JP" sz="2000" b="0" i="1" smtClean="0">
                              <a:latin typeface="Cambria Math" panose="02040503050406030204" pitchFamily="18" charset="0"/>
                            </a:rPr>
                            <m:t>𝑘</m:t>
                          </m:r>
                          <m:r>
                            <a:rPr kumimoji="1" lang="pt-BR" altLang="ja-JP" sz="2000" i="1" smtClean="0">
                              <a:latin typeface="Cambria Math" panose="02040503050406030204" pitchFamily="18" charset="0"/>
                            </a:rPr>
                            <m:t>=1</m:t>
                          </m:r>
                        </m:sub>
                        <m:sup>
                          <m:r>
                            <a:rPr kumimoji="1" lang="pt-BR" altLang="ja-JP" sz="2000" i="1" smtClean="0">
                              <a:latin typeface="Cambria Math" panose="02040503050406030204" pitchFamily="18" charset="0"/>
                            </a:rPr>
                            <m:t>∞</m:t>
                          </m:r>
                        </m:sup>
                        <m:e>
                          <m:d>
                            <m:dPr>
                              <m:ctrlPr>
                                <a:rPr kumimoji="1" lang="pt-BR" altLang="ja-JP" sz="2000" i="1" smtClean="0">
                                  <a:latin typeface="Cambria Math" panose="02040503050406030204" pitchFamily="18" charset="0"/>
                                </a:rPr>
                              </m:ctrlPr>
                            </m:dPr>
                            <m:e>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cos</m:t>
                                  </m:r>
                                </m:fName>
                                <m:e>
                                  <m:r>
                                    <a:rPr kumimoji="1" lang="en-US" altLang="ja-JP" sz="2000" b="0" i="1" smtClean="0">
                                      <a:latin typeface="Cambria Math" panose="02040503050406030204" pitchFamily="18" charset="0"/>
                                    </a:rPr>
                                    <m:t>𝑘</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𝜔</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𝑡</m:t>
                                  </m:r>
                                </m:e>
                              </m:func>
                              <m:r>
                                <a:rPr kumimoji="1" lang="pt-BR" altLang="ja-JP" sz="2000" i="1" smtClean="0">
                                  <a:latin typeface="Cambria Math" panose="02040503050406030204" pitchFamily="18" charset="0"/>
                                </a:rPr>
                                <m:t>+</m:t>
                              </m:r>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𝑏</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e>
                          </m:d>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pt-BR" altLang="ja-JP" sz="2000" i="1">
                              <a:latin typeface="Cambria Math" panose="02040503050406030204" pitchFamily="18" charset="0"/>
                            </a:rPr>
                            <m:t>𝑎</m:t>
                          </m:r>
                        </m:e>
                        <m:sub>
                          <m:r>
                            <a:rPr lang="en-US" altLang="ja-JP" sz="2000" i="1">
                              <a:latin typeface="Cambria Math" panose="02040503050406030204" pitchFamily="18" charset="0"/>
                            </a:rPr>
                            <m:t>𝑘</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𝑇</m:t>
                          </m:r>
                        </m:den>
                      </m:f>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m:rPr>
                                  <m:brk m:alnAt="23"/>
                                </m:rPr>
                                <a:rPr lang="en-US" altLang="ja-JP" sz="2000" b="0" i="1" smtClean="0">
                                  <a:latin typeface="Cambria Math" panose="02040503050406030204" pitchFamily="18" charset="0"/>
                                </a:rPr>
                                <m:t>𝑇</m:t>
                              </m:r>
                            </m:num>
                            <m:den>
                              <m:r>
                                <m:rPr>
                                  <m:brk m:alnAt="23"/>
                                </m:rPr>
                                <a:rPr lang="en-US" altLang="ja-JP" sz="2000" b="0" i="1" smtClean="0">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𝑘</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𝜔</m:t>
                                  </m:r>
                                </m:e>
                                <m:sub>
                                  <m:r>
                                    <a:rPr lang="en-US" altLang="ja-JP" sz="2000" b="0" i="1" smtClean="0">
                                      <a:latin typeface="Cambria Math" panose="02040503050406030204" pitchFamily="18" charset="0"/>
                                    </a:rPr>
                                    <m:t>0</m:t>
                                  </m:r>
                                </m:sub>
                              </m:sSub>
                            </m:e>
                          </m:func>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nary>
                      <m:r>
                        <a:rPr lang="en-US" altLang="ja-JP" sz="2000" b="0" i="1" smtClean="0">
                          <a:latin typeface="Cambria Math" panose="02040503050406030204" pitchFamily="18" charset="0"/>
                        </a:rPr>
                        <m:t>                          </m:t>
                      </m:r>
                    </m:oMath>
                  </m:oMathPara>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𝑘</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𝑑𝑡</m:t>
                              </m:r>
                            </m:e>
                          </m:func>
                        </m:e>
                      </m:nary>
                      <m:r>
                        <a:rPr lang="en-US" altLang="ja-JP" sz="2000" b="0" i="1" smtClean="0">
                          <a:latin typeface="Cambria Math" panose="02040503050406030204" pitchFamily="18" charset="0"/>
                        </a:rPr>
                        <m:t>                         </m:t>
                      </m:r>
                    </m:oMath>
                  </m:oMathPara>
                </a14:m>
                <a:endParaRPr lang="en-US" altLang="ja-JP" sz="2000" b="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r>
                  <a:rPr lang="en-US" altLang="ja-JP" sz="2000" b="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𝜋</m:t>
                        </m:r>
                      </m:num>
                      <m:den>
                        <m:r>
                          <a:rPr lang="en-US" altLang="ja-JP" sz="2000" b="0" i="1" smtClean="0">
                            <a:latin typeface="Cambria Math" panose="02040503050406030204" pitchFamily="18" charset="0"/>
                          </a:rPr>
                          <m:t>𝑇</m:t>
                        </m:r>
                      </m:den>
                    </m:f>
                  </m:oMath>
                </a14:m>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基本周波数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14560" y="3038620"/>
                <a:ext cx="4840040" cy="3678508"/>
              </a:xfrm>
              <a:prstGeom prst="rect">
                <a:avLst/>
              </a:prstGeom>
              <a:blipFill>
                <a:blip r:embed="rId4"/>
                <a:stretch>
                  <a:fillRect b="-2152"/>
                </a:stretch>
              </a:blipFill>
            </p:spPr>
            <p:txBody>
              <a:bodyPr/>
              <a:lstStyle/>
              <a:p>
                <a:r>
                  <a:rPr lang="ja-JP" altLang="en-US">
                    <a:noFill/>
                  </a:rPr>
                  <a:t> </a:t>
                </a:r>
              </a:p>
            </p:txBody>
          </p:sp>
        </mc:Fallback>
      </mc:AlternateContent>
      <p:sp>
        <p:nvSpPr>
          <p:cNvPr id="2" name="タイトル 1"/>
          <p:cNvSpPr>
            <a:spLocks noGrp="1"/>
          </p:cNvSpPr>
          <p:nvPr>
            <p:ph type="title"/>
          </p:nvPr>
        </p:nvSpPr>
        <p:spPr>
          <a:xfrm>
            <a:off x="457199" y="270783"/>
            <a:ext cx="11473211" cy="733270"/>
          </a:xfrm>
        </p:spPr>
        <p:txBody>
          <a:bodyPr>
            <a:normAutofit/>
          </a:bodyPr>
          <a:lstStyle/>
          <a:p>
            <a:pPr algn="ctr"/>
            <a:r>
              <a:rPr kumimoji="1" lang="ja-JP" altLang="en-US" sz="4000" dirty="0" smtClean="0"/>
              <a:t>フーリエ級数の複素数表現</a:t>
            </a:r>
            <a:endParaRPr kumimoji="1" lang="ja-JP" altLang="en-US" sz="4000" dirty="0"/>
          </a:p>
        </p:txBody>
      </p:sp>
      <mc:AlternateContent xmlns:mc="http://schemas.openxmlformats.org/markup-compatibility/2006" xmlns:a14="http://schemas.microsoft.com/office/drawing/2010/main">
        <mc:Choice Requires="a14">
          <p:sp>
            <p:nvSpPr>
              <p:cNvPr id="13" name="テキスト ボックス 12"/>
              <p:cNvSpPr txBox="1"/>
              <p:nvPr/>
            </p:nvSpPr>
            <p:spPr>
              <a:xfrm>
                <a:off x="8152952" y="3522535"/>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152952" y="3522535"/>
                <a:ext cx="3670748" cy="271061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5628716" y="3522535"/>
                <a:ext cx="1886174" cy="1435778"/>
              </a:xfrm>
              <a:prstGeom prst="rect">
                <a:avLst/>
              </a:prstGeom>
            </p:spPr>
            <p:txBody>
              <a:bodyPr wrap="square">
                <a:spAutoFit/>
              </a:bodyPr>
              <a:lstStyle/>
              <a:p>
                <a:pPr>
                  <a:lnSpc>
                    <a:spcPct val="150000"/>
                  </a:lnSpc>
                </a:pPr>
                <a14:m>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e>
                    </m:func>
                    <m:r>
                      <a:rPr lang="en-US" altLang="ja-JP" i="1">
                        <a:latin typeface="Cambria Math" panose="02040503050406030204" pitchFamily="18" charset="0"/>
                      </a:rPr>
                      <m:t>=</m:t>
                    </m:r>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r>
                              <a:rPr lang="en-US" altLang="ja-JP" i="1">
                                <a:latin typeface="Cambria Math" panose="02040503050406030204" pitchFamily="18" charset="0"/>
                              </a:rPr>
                              <m:t>𝜃</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rPr>
                              <m:t>𝜃</m:t>
                            </m:r>
                          </m:sup>
                        </m:sSup>
                      </m:num>
                      <m:den>
                        <m:r>
                          <a:rPr lang="en-US" altLang="ja-JP" i="1">
                            <a:latin typeface="Cambria Math" panose="02040503050406030204" pitchFamily="18" charset="0"/>
                          </a:rPr>
                          <m:t>2</m:t>
                        </m:r>
                      </m:den>
                    </m:f>
                  </m:oMath>
                </a14:m>
                <a:r>
                  <a:rPr lang="ja-JP" altLang="en-US" dirty="0">
                    <a:latin typeface="メイリオ" panose="020B0604030504040204" pitchFamily="50" charset="-128"/>
                  </a:rPr>
                  <a:t>　</a:t>
                </a:r>
                <a:endParaRPr lang="en-US" altLang="ja-JP" dirty="0">
                  <a:latin typeface="メイリオ" panose="020B0604030504040204" pitchFamily="50" charset="-128"/>
                </a:endParaRPr>
              </a:p>
              <a:p>
                <a:pPr>
                  <a:lnSpc>
                    <a:spcPct val="150000"/>
                  </a:lnSpc>
                </a:pPr>
                <a14:m>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r>
                      <a:rPr lang="en-US" altLang="ja-JP" i="1">
                        <a:latin typeface="Cambria Math" panose="02040503050406030204" pitchFamily="18" charset="0"/>
                      </a:rPr>
                      <m:t>=</m:t>
                    </m:r>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r>
                              <a:rPr lang="en-US" altLang="ja-JP" i="1">
                                <a:latin typeface="Cambria Math" panose="02040503050406030204" pitchFamily="18" charset="0"/>
                              </a:rPr>
                              <m:t>𝜃</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rPr>
                              <m:t>𝜃</m:t>
                            </m:r>
                          </m:sup>
                        </m:sSup>
                      </m:num>
                      <m:den>
                        <m:r>
                          <a:rPr lang="en-US" altLang="ja-JP" i="1">
                            <a:latin typeface="Cambria Math" panose="02040503050406030204" pitchFamily="18" charset="0"/>
                          </a:rPr>
                          <m:t>2</m:t>
                        </m:r>
                        <m:r>
                          <a:rPr lang="en-US" altLang="ja-JP" i="1">
                            <a:latin typeface="Cambria Math" panose="02040503050406030204" pitchFamily="18" charset="0"/>
                          </a:rPr>
                          <m:t>𝑖</m:t>
                        </m:r>
                      </m:den>
                    </m:f>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 name="正方形/長方形 3"/>
              <p:cNvSpPr>
                <a:spLocks noRot="1" noChangeAspect="1" noMove="1" noResize="1" noEditPoints="1" noAdjustHandles="1" noChangeArrowheads="1" noChangeShapeType="1" noTextEdit="1"/>
              </p:cNvSpPr>
              <p:nvPr/>
            </p:nvSpPr>
            <p:spPr>
              <a:xfrm>
                <a:off x="5628716" y="3522535"/>
                <a:ext cx="1886174" cy="1435778"/>
              </a:xfrm>
              <a:prstGeom prst="rect">
                <a:avLst/>
              </a:prstGeom>
              <a:blipFill>
                <a:blip r:embed="rId6"/>
                <a:stretch>
                  <a:fillRect/>
                </a:stretch>
              </a:blipFill>
            </p:spPr>
            <p:txBody>
              <a:bodyPr/>
              <a:lstStyle/>
              <a:p>
                <a:r>
                  <a:rPr lang="ja-JP" altLang="en-US">
                    <a:noFill/>
                  </a:rPr>
                  <a:t> </a:t>
                </a:r>
              </a:p>
            </p:txBody>
          </p:sp>
        </mc:Fallback>
      </mc:AlternateContent>
      <p:sp>
        <p:nvSpPr>
          <p:cNvPr id="6" name="右矢印 5"/>
          <p:cNvSpPr/>
          <p:nvPr/>
        </p:nvSpPr>
        <p:spPr>
          <a:xfrm>
            <a:off x="5276626" y="4744831"/>
            <a:ext cx="2654300" cy="850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06257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312237"/>
            <a:ext cx="11473211" cy="417865"/>
          </a:xfrm>
        </p:spPr>
        <p:txBody>
          <a:bodyPr>
            <a:normAutofit fontScale="92500" lnSpcReduction="10000"/>
          </a:bodyPr>
          <a:lstStyle/>
          <a:p>
            <a:pPr marL="0" indent="0">
              <a:buNone/>
            </a:pPr>
            <a:r>
              <a:rPr kumimoji="1" lang="ja-JP" altLang="en-US" dirty="0" smtClean="0"/>
              <a:t>練習</a:t>
            </a:r>
            <a:r>
              <a:rPr kumimoji="1" lang="en-US" altLang="ja-JP" dirty="0" smtClean="0"/>
              <a:t>: </a:t>
            </a:r>
            <a:r>
              <a:rPr kumimoji="1" lang="ja-JP" altLang="en-US" dirty="0" smtClean="0"/>
              <a:t>下の式</a:t>
            </a:r>
            <a:r>
              <a:rPr kumimoji="1" lang="en-US" altLang="ja-JP" dirty="0" smtClean="0"/>
              <a:t>(1)-(5)</a:t>
            </a:r>
            <a:r>
              <a:rPr kumimoji="1" lang="ja-JP" altLang="en-US" dirty="0" smtClean="0"/>
              <a:t>より，式</a:t>
            </a:r>
            <a:r>
              <a:rPr kumimoji="1" lang="en-US" altLang="ja-JP" dirty="0" smtClean="0"/>
              <a:t>(</a:t>
            </a:r>
            <a:r>
              <a:rPr lang="en-US" altLang="ja-JP" dirty="0" smtClean="0"/>
              <a:t>6),(7</a:t>
            </a:r>
            <a:r>
              <a:rPr kumimoji="1" lang="en-US" altLang="ja-JP" dirty="0" smtClean="0"/>
              <a:t>)</a:t>
            </a:r>
            <a:r>
              <a:rPr kumimoji="1" lang="ja-JP" altLang="en-US" dirty="0" smtClean="0"/>
              <a:t>を導け</a:t>
            </a:r>
            <a:r>
              <a:rPr kumimoji="1" lang="en-US" altLang="ja-JP" dirty="0" smtClean="0"/>
              <a:t> </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57199" y="1181467"/>
                <a:ext cx="4807022" cy="447744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1600" i="1" smtClean="0">
                          <a:latin typeface="Cambria Math" panose="02040503050406030204" pitchFamily="18" charset="0"/>
                        </a:rPr>
                        <m:t>𝑓</m:t>
                      </m:r>
                      <m:d>
                        <m:dPr>
                          <m:ctrlPr>
                            <a:rPr kumimoji="1" lang="pt-BR" altLang="ja-JP" sz="1600" i="1" smtClean="0">
                              <a:latin typeface="Cambria Math" panose="02040503050406030204" pitchFamily="18" charset="0"/>
                            </a:rPr>
                          </m:ctrlPr>
                        </m:dPr>
                        <m:e>
                          <m:r>
                            <a:rPr kumimoji="1" lang="en-US" altLang="ja-JP" sz="1600" b="0" i="1" smtClean="0">
                              <a:latin typeface="Cambria Math" panose="02040503050406030204" pitchFamily="18" charset="0"/>
                            </a:rPr>
                            <m:t>𝑡</m:t>
                          </m:r>
                        </m:e>
                      </m:d>
                      <m:r>
                        <a:rPr kumimoji="1" lang="pt-BR" altLang="ja-JP" sz="160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sSub>
                            <m:sSubPr>
                              <m:ctrlPr>
                                <a:rPr kumimoji="1" lang="pt-BR" altLang="ja-JP" sz="1600" i="1" smtClean="0">
                                  <a:latin typeface="Cambria Math" panose="02040503050406030204" pitchFamily="18" charset="0"/>
                                </a:rPr>
                              </m:ctrlPr>
                            </m:sSubPr>
                            <m:e>
                              <m:r>
                                <a:rPr kumimoji="1" lang="pt-BR" altLang="ja-JP" sz="1600" i="1" smtClean="0">
                                  <a:latin typeface="Cambria Math" panose="02040503050406030204" pitchFamily="18" charset="0"/>
                                </a:rPr>
                                <m:t>𝑎</m:t>
                              </m:r>
                            </m:e>
                            <m:sub>
                              <m:r>
                                <a:rPr kumimoji="1" lang="pt-BR" altLang="ja-JP" sz="1600" i="1" smtClean="0">
                                  <a:latin typeface="Cambria Math" panose="02040503050406030204" pitchFamily="18" charset="0"/>
                                </a:rPr>
                                <m:t>0</m:t>
                              </m:r>
                            </m:sub>
                          </m:sSub>
                        </m:num>
                        <m:den>
                          <m:r>
                            <a:rPr kumimoji="1" lang="en-US" altLang="ja-JP" sz="1600" b="0" i="1" smtClean="0">
                              <a:latin typeface="Cambria Math" panose="02040503050406030204" pitchFamily="18" charset="0"/>
                            </a:rPr>
                            <m:t>2</m:t>
                          </m:r>
                        </m:den>
                      </m:f>
                      <m:r>
                        <a:rPr kumimoji="1" lang="pt-BR" altLang="ja-JP" sz="1600" i="1" smtClean="0">
                          <a:latin typeface="Cambria Math" panose="02040503050406030204" pitchFamily="18" charset="0"/>
                        </a:rPr>
                        <m:t>+</m:t>
                      </m:r>
                      <m:nary>
                        <m:naryPr>
                          <m:chr m:val="∑"/>
                          <m:ctrlPr>
                            <a:rPr kumimoji="1" lang="pt-BR" altLang="ja-JP" sz="1600" i="1" smtClean="0">
                              <a:latin typeface="Cambria Math" panose="02040503050406030204" pitchFamily="18" charset="0"/>
                            </a:rPr>
                          </m:ctrlPr>
                        </m:naryPr>
                        <m:sub>
                          <m:r>
                            <a:rPr kumimoji="1" lang="pt-BR" altLang="ja-JP" sz="1600" i="1" smtClean="0">
                              <a:latin typeface="Cambria Math" panose="02040503050406030204" pitchFamily="18" charset="0"/>
                            </a:rPr>
                            <m:t>𝑛</m:t>
                          </m:r>
                          <m:r>
                            <a:rPr kumimoji="1" lang="pt-BR" altLang="ja-JP" sz="1600" i="1" smtClean="0">
                              <a:latin typeface="Cambria Math" panose="02040503050406030204" pitchFamily="18" charset="0"/>
                            </a:rPr>
                            <m:t>=1</m:t>
                          </m:r>
                        </m:sub>
                        <m:sup>
                          <m:r>
                            <a:rPr kumimoji="1" lang="pt-BR" altLang="ja-JP" sz="1600" i="1" smtClean="0">
                              <a:latin typeface="Cambria Math" panose="02040503050406030204" pitchFamily="18" charset="0"/>
                            </a:rPr>
                            <m:t>∞</m:t>
                          </m:r>
                        </m:sup>
                        <m:e>
                          <m:d>
                            <m:dPr>
                              <m:ctrlPr>
                                <a:rPr kumimoji="1" lang="pt-BR" altLang="ja-JP" sz="1600" i="1" smtClean="0">
                                  <a:latin typeface="Cambria Math" panose="02040503050406030204" pitchFamily="18" charset="0"/>
                                </a:rPr>
                              </m:ctrlPr>
                            </m:dPr>
                            <m:e>
                              <m:sSub>
                                <m:sSubPr>
                                  <m:ctrlPr>
                                    <a:rPr kumimoji="1" lang="pt-BR" altLang="ja-JP" sz="1600" i="1" smtClean="0">
                                      <a:latin typeface="Cambria Math" panose="02040503050406030204" pitchFamily="18" charset="0"/>
                                    </a:rPr>
                                  </m:ctrlPr>
                                </m:sSubPr>
                                <m:e>
                                  <m:r>
                                    <a:rPr kumimoji="1" lang="pt-BR" altLang="ja-JP" sz="1600" i="1" smtClean="0">
                                      <a:latin typeface="Cambria Math" panose="02040503050406030204" pitchFamily="18" charset="0"/>
                                    </a:rPr>
                                    <m:t>𝑎</m:t>
                                  </m:r>
                                </m:e>
                                <m:sub>
                                  <m:r>
                                    <a:rPr kumimoji="1" lang="en-US" altLang="ja-JP" sz="1600" b="0" i="1" smtClean="0">
                                      <a:latin typeface="Cambria Math" panose="02040503050406030204" pitchFamily="18" charset="0"/>
                                    </a:rPr>
                                    <m:t>𝑘</m:t>
                                  </m:r>
                                </m:sub>
                              </m:sSub>
                              <m:func>
                                <m:funcPr>
                                  <m:ctrlPr>
                                    <a:rPr kumimoji="1" lang="pt-BR" altLang="ja-JP" sz="1600" i="1" smtClean="0">
                                      <a:latin typeface="Cambria Math" panose="02040503050406030204" pitchFamily="18" charset="0"/>
                                    </a:rPr>
                                  </m:ctrlPr>
                                </m:funcPr>
                                <m:fName>
                                  <m:r>
                                    <m:rPr>
                                      <m:sty m:val="p"/>
                                    </m:rPr>
                                    <a:rPr kumimoji="1" lang="pt-BR" altLang="ja-JP" sz="1600" i="0" smtClean="0">
                                      <a:latin typeface="Cambria Math" panose="02040503050406030204" pitchFamily="18" charset="0"/>
                                    </a:rPr>
                                    <m:t>cos</m:t>
                                  </m:r>
                                </m:fName>
                                <m:e>
                                  <m:r>
                                    <a:rPr kumimoji="1" lang="en-US" altLang="ja-JP" sz="1600" b="0" i="1" smtClean="0">
                                      <a:latin typeface="Cambria Math" panose="02040503050406030204" pitchFamily="18" charset="0"/>
                                    </a:rPr>
                                    <m:t>𝑘</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𝜔</m:t>
                                      </m:r>
                                    </m:e>
                                    <m:sub>
                                      <m:r>
                                        <a:rPr kumimoji="1" lang="en-US" altLang="ja-JP" sz="1600" b="0" i="1" smtClean="0">
                                          <a:latin typeface="Cambria Math" panose="02040503050406030204" pitchFamily="18" charset="0"/>
                                        </a:rPr>
                                        <m:t>0</m:t>
                                      </m:r>
                                    </m:sub>
                                  </m:sSub>
                                  <m:r>
                                    <a:rPr kumimoji="1" lang="en-US" altLang="ja-JP" sz="1600" b="0" i="1" smtClean="0">
                                      <a:latin typeface="Cambria Math" panose="02040503050406030204" pitchFamily="18" charset="0"/>
                                    </a:rPr>
                                    <m:t>𝑡</m:t>
                                  </m:r>
                                </m:e>
                              </m:func>
                              <m:r>
                                <a:rPr kumimoji="1" lang="pt-BR" altLang="ja-JP" sz="1600" i="1" smtClean="0">
                                  <a:latin typeface="Cambria Math" panose="02040503050406030204" pitchFamily="18" charset="0"/>
                                </a:rPr>
                                <m:t>+</m:t>
                              </m:r>
                              <m:sSub>
                                <m:sSubPr>
                                  <m:ctrlPr>
                                    <a:rPr kumimoji="1" lang="pt-BR" altLang="ja-JP" sz="1600" i="1" smtClean="0">
                                      <a:latin typeface="Cambria Math" panose="02040503050406030204" pitchFamily="18" charset="0"/>
                                    </a:rPr>
                                  </m:ctrlPr>
                                </m:sSubPr>
                                <m:e>
                                  <m:r>
                                    <a:rPr kumimoji="1" lang="pt-BR" altLang="ja-JP" sz="1600" i="1" smtClean="0">
                                      <a:latin typeface="Cambria Math" panose="02040503050406030204" pitchFamily="18" charset="0"/>
                                    </a:rPr>
                                    <m:t>𝑏</m:t>
                                  </m:r>
                                </m:e>
                                <m:sub>
                                  <m:r>
                                    <a:rPr kumimoji="1" lang="en-US" altLang="ja-JP" sz="1600" b="0" i="1" smtClean="0">
                                      <a:latin typeface="Cambria Math" panose="02040503050406030204" pitchFamily="18" charset="0"/>
                                    </a:rPr>
                                    <m:t>𝑘</m:t>
                                  </m:r>
                                </m:sub>
                              </m:sSub>
                              <m:func>
                                <m:funcPr>
                                  <m:ctrlPr>
                                    <a:rPr kumimoji="1" lang="pt-BR" altLang="ja-JP" sz="1600" i="1" smtClean="0">
                                      <a:latin typeface="Cambria Math" panose="02040503050406030204" pitchFamily="18" charset="0"/>
                                    </a:rPr>
                                  </m:ctrlPr>
                                </m:funcPr>
                                <m:fName>
                                  <m:r>
                                    <m:rPr>
                                      <m:sty m:val="p"/>
                                    </m:rPr>
                                    <a:rPr kumimoji="1" lang="pt-BR" altLang="ja-JP" sz="1600" i="0" smtClean="0">
                                      <a:latin typeface="Cambria Math" panose="02040503050406030204" pitchFamily="18" charset="0"/>
                                    </a:rPr>
                                    <m:t>sin</m:t>
                                  </m:r>
                                </m:fName>
                                <m:e>
                                  <m:r>
                                    <a:rPr lang="en-US" altLang="ja-JP" sz="1600" i="1">
                                      <a:latin typeface="Cambria Math" panose="02040503050406030204" pitchFamily="18" charset="0"/>
                                    </a:rPr>
                                    <m:t>𝑘</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𝜔</m:t>
                                      </m:r>
                                    </m:e>
                                    <m:sub>
                                      <m:r>
                                        <a:rPr lang="en-US" altLang="ja-JP" sz="1600" i="1">
                                          <a:latin typeface="Cambria Math" panose="02040503050406030204" pitchFamily="18" charset="0"/>
                                        </a:rPr>
                                        <m:t>0</m:t>
                                      </m:r>
                                    </m:sub>
                                  </m:sSub>
                                  <m:r>
                                    <a:rPr lang="en-US" altLang="ja-JP" sz="1600" i="1">
                                      <a:latin typeface="Cambria Math" panose="02040503050406030204" pitchFamily="18" charset="0"/>
                                    </a:rPr>
                                    <m:t>𝑡</m:t>
                                  </m:r>
                                </m:e>
                              </m:func>
                            </m:e>
                          </m:d>
                        </m:e>
                      </m:nary>
                      <m:r>
                        <a:rPr lang="en-US" altLang="ja-JP" sz="1600" b="0" i="1" smtClean="0">
                          <a:latin typeface="Cambria Math" panose="02040503050406030204" pitchFamily="18" charset="0"/>
                        </a:rPr>
                        <m:t> …</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1</m:t>
                          </m:r>
                        </m:e>
                      </m:d>
                    </m:oMath>
                  </m:oMathPara>
                </a14:m>
                <a:endParaRPr lang="en-US" altLang="ja-JP" sz="1600" dirty="0"/>
              </a:p>
              <a:p>
                <a:pPr algn="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1600" i="1">
                              <a:latin typeface="Cambria Math" panose="02040503050406030204" pitchFamily="18" charset="0"/>
                            </a:rPr>
                          </m:ctrlPr>
                        </m:sSubPr>
                        <m:e>
                          <m:r>
                            <a:rPr lang="pt-BR" altLang="ja-JP" sz="1600" i="1">
                              <a:latin typeface="Cambria Math" panose="02040503050406030204" pitchFamily="18" charset="0"/>
                            </a:rPr>
                            <m:t>𝑎</m:t>
                          </m:r>
                        </m:e>
                        <m:sub>
                          <m:r>
                            <a:rPr lang="en-US" altLang="ja-JP" sz="1600" i="1">
                              <a:latin typeface="Cambria Math" panose="02040503050406030204" pitchFamily="18" charset="0"/>
                            </a:rPr>
                            <m:t>𝑘</m:t>
                          </m:r>
                        </m:sub>
                      </m:sSub>
                      <m:r>
                        <a:rPr lang="en-US" altLang="ja-JP" sz="1600" b="0" i="1" smtClean="0">
                          <a:latin typeface="Cambria Math" panose="02040503050406030204" pitchFamily="18" charset="0"/>
                        </a:rPr>
                        <m:t>= </m:t>
                      </m:r>
                      <m:nary>
                        <m:naryPr>
                          <m:ctrlPr>
                            <a:rPr lang="en-US" altLang="ja-JP" sz="1600" b="0" i="1" smtClean="0">
                              <a:latin typeface="Cambria Math" panose="02040503050406030204" pitchFamily="18" charset="0"/>
                            </a:rPr>
                          </m:ctrlPr>
                        </m:naryPr>
                        <m:sub>
                          <m:r>
                            <m:rPr>
                              <m:brk m:alnAt="23"/>
                            </m:rP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m:rPr>
                                  <m:brk m:alnAt="23"/>
                                </m:rPr>
                                <a:rPr lang="en-US" altLang="ja-JP" sz="1600" b="0" i="1" smtClean="0">
                                  <a:latin typeface="Cambria Math" panose="02040503050406030204" pitchFamily="18" charset="0"/>
                                </a:rPr>
                                <m:t>𝑇</m:t>
                              </m:r>
                            </m:num>
                            <m:den>
                              <m:r>
                                <m:rPr>
                                  <m:brk m:alnAt="23"/>
                                </m:rPr>
                                <a:rPr lang="en-US" altLang="ja-JP" sz="1600" b="0" i="1" smtClean="0">
                                  <a:latin typeface="Cambria Math" panose="02040503050406030204" pitchFamily="18" charset="0"/>
                                </a:rPr>
                                <m:t>2</m:t>
                              </m:r>
                            </m:den>
                          </m:f>
                        </m:sub>
                        <m:sup>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p>
                        <m:e>
                          <m:r>
                            <a:rPr lang="en-US" altLang="ja-JP" sz="1600" b="0" i="1" smtClean="0">
                              <a:latin typeface="Cambria Math" panose="02040503050406030204" pitchFamily="18" charset="0"/>
                            </a:rPr>
                            <m:t>𝑓</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cos</m:t>
                              </m:r>
                            </m:fName>
                            <m:e>
                              <m:r>
                                <a:rPr lang="en-US" altLang="ja-JP" sz="1600" b="0" i="1" smtClean="0">
                                  <a:latin typeface="Cambria Math" panose="02040503050406030204" pitchFamily="18" charset="0"/>
                                </a:rPr>
                                <m:t>𝑘</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𝜔</m:t>
                                  </m:r>
                                </m:e>
                                <m:sub>
                                  <m:r>
                                    <a:rPr lang="en-US" altLang="ja-JP" sz="1600" b="0" i="1" smtClean="0">
                                      <a:latin typeface="Cambria Math" panose="02040503050406030204" pitchFamily="18" charset="0"/>
                                    </a:rPr>
                                    <m:t>0</m:t>
                                  </m:r>
                                </m:sub>
                              </m:sSub>
                            </m:e>
                          </m:func>
                          <m:r>
                            <a:rPr lang="en-US" altLang="ja-JP" sz="1600" i="1">
                              <a:latin typeface="Cambria Math" panose="02040503050406030204" pitchFamily="18" charset="0"/>
                            </a:rPr>
                            <m:t>𝑡</m:t>
                          </m:r>
                          <m:r>
                            <a:rPr lang="en-US" altLang="ja-JP" sz="1600" i="1">
                              <a:latin typeface="Cambria Math" panose="02040503050406030204" pitchFamily="18" charset="0"/>
                            </a:rPr>
                            <m:t> </m:t>
                          </m:r>
                          <m:r>
                            <a:rPr lang="en-US" altLang="ja-JP" sz="1600" i="1">
                              <a:latin typeface="Cambria Math" panose="02040503050406030204" pitchFamily="18" charset="0"/>
                            </a:rPr>
                            <m:t>𝑑𝑡</m:t>
                          </m:r>
                        </m:e>
                      </m:nary>
                      <m:r>
                        <a:rPr lang="en-US" altLang="ja-JP" sz="1600" b="0" i="1" smtClean="0">
                          <a:latin typeface="Cambria Math" panose="02040503050406030204" pitchFamily="18" charset="0"/>
                        </a:rPr>
                        <m:t>                                  …(2)</m:t>
                      </m:r>
                    </m:oMath>
                  </m:oMathPara>
                </a14:m>
                <a:endParaRPr kumimoji="1" lang="en-US" altLang="ja-JP" sz="1600" dirty="0" smtClean="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1600" i="1">
                              <a:latin typeface="Cambria Math" panose="02040503050406030204" pitchFamily="18" charset="0"/>
                            </a:rPr>
                          </m:ctrlPr>
                        </m:sSubPr>
                        <m:e>
                          <m:r>
                            <a:rPr lang="en-US" altLang="ja-JP" sz="1600" b="0" i="1" smtClean="0">
                              <a:latin typeface="Cambria Math" panose="02040503050406030204" pitchFamily="18" charset="0"/>
                            </a:rPr>
                            <m:t>𝑏</m:t>
                          </m:r>
                        </m:e>
                        <m:sub>
                          <m:r>
                            <a:rPr lang="en-US" altLang="ja-JP" sz="1600" i="1">
                              <a:latin typeface="Cambria Math" panose="02040503050406030204" pitchFamily="18" charset="0"/>
                            </a:rPr>
                            <m:t>𝑘</m:t>
                          </m:r>
                        </m:sub>
                      </m:sSub>
                      <m:r>
                        <a:rPr lang="en-US" altLang="ja-JP" sz="1600" i="1">
                          <a:latin typeface="Cambria Math" panose="02040503050406030204" pitchFamily="18" charset="0"/>
                        </a:rPr>
                        <m:t>= </m:t>
                      </m:r>
                      <m:nary>
                        <m:naryPr>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b>
                        <m:sup>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p>
                        <m:e>
                          <m:r>
                            <a:rPr lang="en-US" altLang="ja-JP" sz="1600" i="1">
                              <a:latin typeface="Cambria Math" panose="02040503050406030204" pitchFamily="18" charset="0"/>
                            </a:rPr>
                            <m:t>𝑓</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𝑡</m:t>
                              </m:r>
                            </m:e>
                          </m:d>
                          <m:func>
                            <m:funcPr>
                              <m:ctrlPr>
                                <a:rPr lang="en-US" altLang="ja-JP" sz="1600" i="1">
                                  <a:latin typeface="Cambria Math" panose="02040503050406030204" pitchFamily="18" charset="0"/>
                                </a:rPr>
                              </m:ctrlPr>
                            </m:funcPr>
                            <m:fName>
                              <m:r>
                                <m:rPr>
                                  <m:sty m:val="p"/>
                                </m:rPr>
                                <a:rPr lang="en-US" altLang="ja-JP" sz="1600" b="0" i="0" smtClean="0">
                                  <a:latin typeface="Cambria Math" panose="02040503050406030204" pitchFamily="18" charset="0"/>
                                </a:rPr>
                                <m:t>sin</m:t>
                              </m:r>
                            </m:fName>
                            <m:e>
                              <m:r>
                                <a:rPr lang="en-US" altLang="ja-JP" sz="1600" i="1">
                                  <a:latin typeface="Cambria Math" panose="02040503050406030204" pitchFamily="18" charset="0"/>
                                </a:rPr>
                                <m:t>𝑘</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𝜔</m:t>
                                  </m:r>
                                </m:e>
                                <m:sub>
                                  <m:r>
                                    <a:rPr lang="en-US" altLang="ja-JP" sz="1600" i="1">
                                      <a:latin typeface="Cambria Math" panose="02040503050406030204" pitchFamily="18" charset="0"/>
                                    </a:rPr>
                                    <m:t>0</m:t>
                                  </m:r>
                                </m:sub>
                              </m:sSub>
                              <m: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𝑑𝑡</m:t>
                              </m:r>
                            </m:e>
                          </m:func>
                        </m:e>
                      </m:nary>
                      <m:r>
                        <a:rPr lang="en-US" altLang="ja-JP" sz="1600" b="0" i="1" smtClean="0">
                          <a:latin typeface="Cambria Math" panose="02040503050406030204" pitchFamily="18" charset="0"/>
                        </a:rPr>
                        <m:t>                                     …(3)</m:t>
                      </m:r>
                    </m:oMath>
                  </m:oMathPara>
                </a14:m>
                <a:endParaRPr lang="en-US" altLang="ja-JP" sz="1600" b="0" dirty="0" smtClean="0"/>
              </a:p>
              <a:p>
                <a:pPr>
                  <a:lnSpc>
                    <a:spcPct val="150000"/>
                  </a:lnSpc>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 </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r>
                            <a:rPr lang="en-US" altLang="ja-JP" sz="1600" i="1">
                              <a:latin typeface="Cambria Math" panose="02040503050406030204" pitchFamily="18" charset="0"/>
                            </a:rPr>
                            <m:t>+</m:t>
                          </m:r>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m:t>
                              </m:r>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num>
                        <m:den>
                          <m:r>
                            <a:rPr lang="en-US" altLang="ja-JP" sz="1600" i="1">
                              <a:latin typeface="Cambria Math" panose="02040503050406030204" pitchFamily="18" charset="0"/>
                            </a:rPr>
                            <m:t>2</m:t>
                          </m:r>
                        </m:den>
                      </m:f>
                      <m:r>
                        <a:rPr lang="en-US" altLang="ja-JP" sz="1600" b="0" i="1" smtClean="0">
                          <a:latin typeface="Cambria Math" panose="02040503050406030204" pitchFamily="18" charset="0"/>
                        </a:rPr>
                        <m:t>                                                  </m:t>
                      </m:r>
                      <m:r>
                        <a:rPr lang="en-US" altLang="ja-JP" sz="1600" i="1">
                          <a:latin typeface="Cambria Math" panose="02040503050406030204" pitchFamily="18" charset="0"/>
                        </a:rPr>
                        <m:t>…(</m:t>
                      </m:r>
                      <m:r>
                        <a:rPr lang="en-US" altLang="ja-JP" sz="1600" b="0" i="1" smtClean="0">
                          <a:latin typeface="Cambria Math" panose="02040503050406030204" pitchFamily="18" charset="0"/>
                        </a:rPr>
                        <m:t>4</m:t>
                      </m:r>
                      <m:r>
                        <a:rPr lang="en-US" altLang="ja-JP" sz="1600" i="1">
                          <a:latin typeface="Cambria Math" panose="02040503050406030204" pitchFamily="18" charset="0"/>
                        </a:rPr>
                        <m:t>)</m:t>
                      </m:r>
                    </m:oMath>
                  </m:oMathPara>
                </a14:m>
                <a:endParaRPr lang="en-US" altLang="ja-JP" sz="1600" dirty="0">
                  <a:latin typeface="メイリオ" panose="020B0604030504040204" pitchFamily="50" charset="-128"/>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r>
                            <a:rPr lang="en-US" altLang="ja-JP" sz="1600" i="1">
                              <a:latin typeface="Cambria Math" panose="02040503050406030204" pitchFamily="18" charset="0"/>
                            </a:rPr>
                            <m:t>−</m:t>
                          </m:r>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m:t>
                              </m:r>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num>
                        <m:den>
                          <m:r>
                            <a:rPr lang="en-US" altLang="ja-JP" sz="1600" i="1">
                              <a:latin typeface="Cambria Math" panose="02040503050406030204" pitchFamily="18" charset="0"/>
                            </a:rPr>
                            <m:t>2</m:t>
                          </m:r>
                          <m:r>
                            <a:rPr lang="en-US" altLang="ja-JP" sz="1600" i="1">
                              <a:latin typeface="Cambria Math" panose="02040503050406030204" pitchFamily="18" charset="0"/>
                            </a:rPr>
                            <m:t>𝑖</m:t>
                          </m:r>
                        </m:den>
                      </m:f>
                      <m:r>
                        <a:rPr lang="en-US" altLang="ja-JP" sz="1600" b="0" i="1" smtClean="0">
                          <a:latin typeface="Cambria Math" panose="02040503050406030204" pitchFamily="18" charset="0"/>
                        </a:rPr>
                        <m:t>                                                    </m:t>
                      </m:r>
                      <m:r>
                        <a:rPr lang="en-US" altLang="ja-JP" sz="1600" i="1">
                          <a:latin typeface="Cambria Math" panose="02040503050406030204" pitchFamily="18" charset="0"/>
                        </a:rPr>
                        <m:t>…(</m:t>
                      </m:r>
                      <m:r>
                        <a:rPr lang="en-US" altLang="ja-JP" sz="1600" b="0" i="1" smtClean="0">
                          <a:latin typeface="Cambria Math" panose="02040503050406030204" pitchFamily="18" charset="0"/>
                        </a:rPr>
                        <m:t>5</m:t>
                      </m:r>
                      <m:r>
                        <a:rPr lang="en-US" altLang="ja-JP" sz="1600" i="1">
                          <a:latin typeface="Cambria Math" panose="02040503050406030204" pitchFamily="18" charset="0"/>
                        </a:rPr>
                        <m:t>)</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endParaRPr lang="en-US" altLang="ja-JP" sz="1600" b="0" dirty="0" smtClean="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57199" y="1181467"/>
                <a:ext cx="4807022" cy="447744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5454502" y="1181467"/>
                <a:ext cx="3177665" cy="2247988"/>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1600" i="1" smtClean="0">
                          <a:latin typeface="Cambria Math" panose="02040503050406030204" pitchFamily="18" charset="0"/>
                        </a:rPr>
                        <m:t>𝑓</m:t>
                      </m:r>
                      <m:d>
                        <m:dPr>
                          <m:ctrlPr>
                            <a:rPr kumimoji="1" lang="pt-BR" altLang="ja-JP" sz="1600" i="1" smtClean="0">
                              <a:latin typeface="Cambria Math" panose="02040503050406030204" pitchFamily="18" charset="0"/>
                            </a:rPr>
                          </m:ctrlPr>
                        </m:dPr>
                        <m:e>
                          <m:r>
                            <a:rPr kumimoji="1" lang="en-US" altLang="ja-JP" sz="1600" b="0" i="1" smtClean="0">
                              <a:latin typeface="Cambria Math" panose="02040503050406030204" pitchFamily="18" charset="0"/>
                            </a:rPr>
                            <m:t>𝑡</m:t>
                          </m:r>
                        </m:e>
                      </m:d>
                      <m:r>
                        <a:rPr kumimoji="1" lang="pt-BR" altLang="ja-JP" sz="1600" i="1" smtClean="0">
                          <a:latin typeface="Cambria Math" panose="02040503050406030204" pitchFamily="18" charset="0"/>
                        </a:rPr>
                        <m:t>=</m:t>
                      </m:r>
                      <m:nary>
                        <m:naryPr>
                          <m:chr m:val="∑"/>
                          <m:ctrlPr>
                            <a:rPr kumimoji="1" lang="pt-BR" altLang="ja-JP" sz="1600" i="1" smtClean="0">
                              <a:latin typeface="Cambria Math" panose="02040503050406030204" pitchFamily="18" charset="0"/>
                            </a:rPr>
                          </m:ctrlPr>
                        </m:naryPr>
                        <m:sub>
                          <m:r>
                            <m:rPr>
                              <m:brk m:alnAt="23"/>
                            </m:rPr>
                            <a:rPr kumimoji="1" lang="en-US" altLang="ja-JP" sz="1600" b="0" i="1" smtClean="0">
                              <a:latin typeface="Cambria Math" panose="02040503050406030204" pitchFamily="18" charset="0"/>
                            </a:rPr>
                            <m:t>𝑘</m:t>
                          </m:r>
                          <m:r>
                            <a:rPr kumimoji="1" lang="pt-BR" altLang="ja-JP" sz="1600" i="1" smtClean="0">
                              <a:latin typeface="Cambria Math" panose="02040503050406030204" pitchFamily="18" charset="0"/>
                            </a:rPr>
                            <m:t>=</m:t>
                          </m:r>
                          <m:r>
                            <a:rPr kumimoji="1" lang="en-US" altLang="ja-JP" sz="1600" b="0" i="1" smtClean="0">
                              <a:latin typeface="Cambria Math" panose="02040503050406030204" pitchFamily="18" charset="0"/>
                            </a:rPr>
                            <m:t>−∞</m:t>
                          </m:r>
                        </m:sub>
                        <m:sup>
                          <m:r>
                            <a:rPr kumimoji="1" lang="pt-BR" altLang="ja-JP" sz="1600" i="1" smtClean="0">
                              <a:latin typeface="Cambria Math" panose="02040503050406030204" pitchFamily="18" charset="0"/>
                            </a:rPr>
                            <m:t>∞</m:t>
                          </m:r>
                        </m:sup>
                        <m:e>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𝐶</m:t>
                              </m:r>
                            </m:e>
                            <m:sub>
                              <m:r>
                                <a:rPr kumimoji="1" lang="en-US" altLang="ja-JP" sz="1600" b="0" i="1" smtClean="0">
                                  <a:latin typeface="Cambria Math" panose="02040503050406030204" pitchFamily="18" charset="0"/>
                                </a:rPr>
                                <m:t>𝑘</m:t>
                              </m:r>
                            </m:sub>
                          </m:sSub>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𝑒</m:t>
                              </m:r>
                            </m:e>
                            <m:sup>
                              <m:r>
                                <a:rPr kumimoji="1" lang="en-US" altLang="ja-JP" sz="1600" b="0" i="1" smtClean="0">
                                  <a:latin typeface="Cambria Math" panose="02040503050406030204" pitchFamily="18" charset="0"/>
                                </a:rPr>
                                <m:t>𝑖</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𝑘</m:t>
                                  </m:r>
                                  <m:r>
                                    <a:rPr kumimoji="1" lang="en-US" altLang="ja-JP" sz="1600" b="0" i="1" smtClean="0">
                                      <a:latin typeface="Cambria Math" panose="02040503050406030204" pitchFamily="18" charset="0"/>
                                    </a:rPr>
                                    <m:t>𝜔</m:t>
                                  </m:r>
                                </m:e>
                                <m:sub>
                                  <m:r>
                                    <a:rPr kumimoji="1" lang="en-US" altLang="ja-JP" sz="1600" b="0" i="1" smtClean="0">
                                      <a:latin typeface="Cambria Math" panose="02040503050406030204" pitchFamily="18" charset="0"/>
                                    </a:rPr>
                                    <m:t>0</m:t>
                                  </m:r>
                                </m:sub>
                              </m:sSub>
                              <m:r>
                                <a:rPr kumimoji="1" lang="en-US" altLang="ja-JP" sz="1600" b="0" i="1" smtClean="0">
                                  <a:latin typeface="Cambria Math" panose="02040503050406030204" pitchFamily="18" charset="0"/>
                                </a:rPr>
                                <m:t>𝑡</m:t>
                              </m:r>
                            </m:sup>
                          </m:sSup>
                        </m:e>
                      </m:nary>
                      <m:r>
                        <a:rPr kumimoji="1" lang="en-US" altLang="ja-JP" sz="1600" b="0" i="1" smtClean="0">
                          <a:latin typeface="Cambria Math" panose="02040503050406030204" pitchFamily="18" charset="0"/>
                        </a:rPr>
                        <m:t>          …(6)</m:t>
                      </m:r>
                    </m:oMath>
                  </m:oMathPara>
                </a14:m>
                <a:endParaRPr lang="en-US" altLang="ja-JP" sz="1600" dirty="0" smtClean="0"/>
              </a:p>
              <a:p>
                <a:pPr>
                  <a:spcBef>
                    <a:spcPts val="1200"/>
                  </a:spcBef>
                  <a:spcAft>
                    <a:spcPts val="1200"/>
                  </a:spcAft>
                </a:pPr>
                <a:endParaRPr lang="en-US" altLang="ja-JP" sz="16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𝐶</m:t>
                          </m:r>
                        </m:e>
                        <m:sub>
                          <m:r>
                            <a:rPr lang="en-US" altLang="ja-JP" sz="1600" i="1">
                              <a:latin typeface="Cambria Math" panose="02040503050406030204" pitchFamily="18" charset="0"/>
                            </a:rPr>
                            <m:t>𝑘</m:t>
                          </m:r>
                        </m:sub>
                      </m:sSub>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1</m:t>
                          </m:r>
                        </m:num>
                        <m:den>
                          <m:r>
                            <a:rPr lang="en-US" altLang="ja-JP" sz="1600" b="0" i="1" smtClean="0">
                              <a:latin typeface="Cambria Math" panose="02040503050406030204" pitchFamily="18" charset="0"/>
                            </a:rPr>
                            <m:t>𝑇</m:t>
                          </m:r>
                        </m:den>
                      </m:f>
                      <m:nary>
                        <m:naryPr>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b>
                        <m:sup>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p>
                        <m:e>
                          <m:r>
                            <a:rPr lang="en-US" altLang="ja-JP" sz="1600" i="1">
                              <a:latin typeface="Cambria Math" panose="02040503050406030204" pitchFamily="18" charset="0"/>
                            </a:rPr>
                            <m:t>𝑓</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𝑡</m:t>
                              </m:r>
                            </m:e>
                          </m:d>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b="0" i="1" smtClean="0">
                                  <a:latin typeface="Cambria Math" panose="02040503050406030204" pitchFamily="18" charset="0"/>
                                </a:rPr>
                                <m:t>−</m:t>
                              </m:r>
                              <m:r>
                                <a:rPr lang="en-US" altLang="ja-JP" sz="1600" i="1">
                                  <a:latin typeface="Cambria Math" panose="02040503050406030204" pitchFamily="18" charset="0"/>
                                </a:rPr>
                                <m:t>𝑖</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𝑘</m:t>
                                  </m:r>
                                  <m:r>
                                    <a:rPr lang="en-US" altLang="ja-JP" sz="1600" i="1">
                                      <a:latin typeface="Cambria Math" panose="02040503050406030204" pitchFamily="18" charset="0"/>
                                    </a:rPr>
                                    <m:t>𝜔</m:t>
                                  </m:r>
                                </m:e>
                                <m:sub>
                                  <m:r>
                                    <a:rPr lang="en-US" altLang="ja-JP" sz="1600" i="1">
                                      <a:latin typeface="Cambria Math" panose="02040503050406030204" pitchFamily="18" charset="0"/>
                                    </a:rPr>
                                    <m:t>0</m:t>
                                  </m:r>
                                </m:sub>
                              </m:sSub>
                              <m:r>
                                <a:rPr lang="en-US" altLang="ja-JP" sz="1600" i="1">
                                  <a:latin typeface="Cambria Math" panose="02040503050406030204" pitchFamily="18" charset="0"/>
                                </a:rPr>
                                <m:t>𝑡</m:t>
                              </m:r>
                            </m:sup>
                          </m:sSup>
                          <m:r>
                            <a:rPr lang="en-US" altLang="ja-JP" sz="1600" i="1">
                              <a:latin typeface="Cambria Math" panose="02040503050406030204" pitchFamily="18" charset="0"/>
                            </a:rPr>
                            <m:t>𝑑𝑡</m:t>
                          </m:r>
                        </m:e>
                      </m:nary>
                      <m:r>
                        <a:rPr lang="en-US" altLang="ja-JP" sz="1600" b="0" i="1" smtClean="0">
                          <a:latin typeface="Cambria Math" panose="02040503050406030204" pitchFamily="18" charset="0"/>
                        </a:rPr>
                        <m:t>      </m:t>
                      </m:r>
                      <m:r>
                        <a:rPr lang="en-US" altLang="ja-JP" sz="1600" i="1">
                          <a:latin typeface="Cambria Math" panose="02040503050406030204" pitchFamily="18" charset="0"/>
                        </a:rPr>
                        <m:t>…(</m:t>
                      </m:r>
                      <m:r>
                        <a:rPr lang="en-US" altLang="ja-JP" sz="1600" b="0" i="1" smtClean="0">
                          <a:latin typeface="Cambria Math" panose="02040503050406030204" pitchFamily="18" charset="0"/>
                        </a:rPr>
                        <m:t>7</m:t>
                      </m:r>
                      <m:r>
                        <a:rPr lang="en-US" altLang="ja-JP" sz="1600" i="1">
                          <a:latin typeface="Cambria Math" panose="02040503050406030204" pitchFamily="18" charset="0"/>
                        </a:rPr>
                        <m:t>)</m:t>
                      </m:r>
                    </m:oMath>
                  </m:oMathPara>
                </a14:m>
                <a:endParaRPr kumimoji="1" lang="en-US" altLang="ja-JP" sz="16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5454502" y="1181467"/>
                <a:ext cx="3177665" cy="2247988"/>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3338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04635" y="0"/>
            <a:ext cx="3733902" cy="6735055"/>
          </a:xfrm>
          <a:prstGeom prst="rect">
            <a:avLst/>
          </a:prstGeom>
        </p:spPr>
      </p:pic>
      <p:pic>
        <p:nvPicPr>
          <p:cNvPr id="5" name="図 4"/>
          <p:cNvPicPr>
            <a:picLocks noChangeAspect="1"/>
          </p:cNvPicPr>
          <p:nvPr/>
        </p:nvPicPr>
        <p:blipFill>
          <a:blip r:embed="rId3"/>
          <a:stretch>
            <a:fillRect/>
          </a:stretch>
        </p:blipFill>
        <p:spPr>
          <a:xfrm>
            <a:off x="5240214" y="4991230"/>
            <a:ext cx="3229086" cy="1662738"/>
          </a:xfrm>
          <a:prstGeom prst="rect">
            <a:avLst/>
          </a:prstGeom>
        </p:spPr>
      </p:pic>
      <p:pic>
        <p:nvPicPr>
          <p:cNvPr id="6" name="図 5"/>
          <p:cNvPicPr>
            <a:picLocks noChangeAspect="1"/>
          </p:cNvPicPr>
          <p:nvPr/>
        </p:nvPicPr>
        <p:blipFill rotWithShape="1">
          <a:blip r:embed="rId4"/>
          <a:srcRect b="21192"/>
          <a:stretch/>
        </p:blipFill>
        <p:spPr>
          <a:xfrm>
            <a:off x="4654482" y="0"/>
            <a:ext cx="4400550" cy="4121063"/>
          </a:xfrm>
          <a:prstGeom prst="rect">
            <a:avLst/>
          </a:prstGeom>
        </p:spPr>
      </p:pic>
      <p:pic>
        <p:nvPicPr>
          <p:cNvPr id="7" name="図 6"/>
          <p:cNvPicPr>
            <a:picLocks noChangeAspect="1"/>
          </p:cNvPicPr>
          <p:nvPr/>
        </p:nvPicPr>
        <p:blipFill rotWithShape="1">
          <a:blip r:embed="rId4"/>
          <a:srcRect t="83360"/>
          <a:stretch/>
        </p:blipFill>
        <p:spPr>
          <a:xfrm>
            <a:off x="4792268" y="4121063"/>
            <a:ext cx="4400550" cy="870167"/>
          </a:xfrm>
          <a:prstGeom prst="rect">
            <a:avLst/>
          </a:prstGeom>
        </p:spPr>
      </p:pic>
    </p:spTree>
    <p:extLst>
      <p:ext uri="{BB962C8B-B14F-4D97-AF65-F5344CB8AC3E}">
        <p14:creationId xmlns:p14="http://schemas.microsoft.com/office/powerpoint/2010/main" val="1453613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2"/>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6" name="直線矢印コネクタ 5"/>
          <p:cNvCxnSpPr/>
          <p:nvPr/>
        </p:nvCxnSpPr>
        <p:spPr>
          <a:xfrm>
            <a:off x="6037697" y="1787717"/>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フリーフォーム 6"/>
          <p:cNvSpPr/>
          <p:nvPr/>
        </p:nvSpPr>
        <p:spPr>
          <a:xfrm>
            <a:off x="6763658" y="5150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1418208" y="346290"/>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8953500" y="294467"/>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6735535" y="346290"/>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168826" y="1812733"/>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168826" y="1812733"/>
                <a:ext cx="592085" cy="609077"/>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121826" y="1812733"/>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121826" y="1812733"/>
                <a:ext cx="380489" cy="609077"/>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19" name="グループ化 18"/>
          <p:cNvGrpSpPr/>
          <p:nvPr/>
        </p:nvGrpSpPr>
        <p:grpSpPr>
          <a:xfrm>
            <a:off x="2522483" y="3153103"/>
            <a:ext cx="8705752" cy="1934523"/>
            <a:chOff x="2522483" y="3153103"/>
            <a:chExt cx="8705752" cy="1934523"/>
          </a:xfrm>
        </p:grpSpPr>
        <mc:AlternateContent xmlns:mc="http://schemas.openxmlformats.org/markup-compatibility/2006" xmlns:a14="http://schemas.microsoft.com/office/drawing/2010/main">
          <mc:Choice Requires="a14">
            <p:sp>
              <p:nvSpPr>
                <p:cNvPr id="3" name="正方形/長方形 2"/>
                <p:cNvSpPr/>
                <p:nvPr/>
              </p:nvSpPr>
              <p:spPr>
                <a:xfrm>
                  <a:off x="5144518" y="4071963"/>
                  <a:ext cx="6083717" cy="1015663"/>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この複素数表記された</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正弦波を重ね合わせていることは分かるんだけど、</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cos</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r>
                        <a:rPr lang="en-US" altLang="ja-JP" sz="2000" b="0" i="1" smtClean="0">
                          <a:latin typeface="Cambria Math" panose="02040503050406030204" pitchFamily="18" charset="0"/>
                        </a:rPr>
                        <m:t>,</m:t>
                      </m:r>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に比べてイメージしにくい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44518" y="4071963"/>
                  <a:ext cx="6083717" cy="1015663"/>
                </a:xfrm>
                <a:prstGeom prst="rect">
                  <a:avLst/>
                </a:prstGeom>
                <a:blipFill rotWithShape="0">
                  <a:blip r:embed="rId5"/>
                  <a:stretch>
                    <a:fillRect l="-1102" t="-4192" r="-301" b="-9581"/>
                  </a:stretch>
                </a:blipFill>
              </p:spPr>
              <p:txBody>
                <a:bodyPr/>
                <a:lstStyle/>
                <a:p>
                  <a:r>
                    <a:rPr lang="ja-JP" altLang="en-US">
                      <a:noFill/>
                    </a:rPr>
                    <a:t> </a:t>
                  </a:r>
                </a:p>
              </p:txBody>
            </p:sp>
          </mc:Fallback>
        </mc:AlternateContent>
        <p:cxnSp>
          <p:nvCxnSpPr>
            <p:cNvPr id="14" name="直線矢印コネクタ 13"/>
            <p:cNvCxnSpPr>
              <a:stCxn id="3" idx="1"/>
            </p:cNvCxnSpPr>
            <p:nvPr/>
          </p:nvCxnSpPr>
          <p:spPr>
            <a:xfrm flipH="1" flipV="1">
              <a:off x="3222256" y="3690390"/>
              <a:ext cx="1922262" cy="889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2522483" y="3153103"/>
              <a:ext cx="867103" cy="677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344587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4899" y="283483"/>
            <a:ext cx="11473211" cy="733270"/>
          </a:xfrm>
        </p:spPr>
        <p:txBody>
          <a:bodyPr/>
          <a:lstStyle/>
          <a:p>
            <a:r>
              <a:rPr lang="ja-JP" altLang="en-US" dirty="0"/>
              <a:t>フーリエ級数</a:t>
            </a:r>
            <a:r>
              <a:rPr lang="en-US" altLang="ja-JP" dirty="0"/>
              <a:t>(</a:t>
            </a:r>
            <a:r>
              <a:rPr lang="ja-JP" altLang="en-US" dirty="0"/>
              <a:t>複素数表記</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04899" y="1262079"/>
                <a:ext cx="6589987" cy="5296829"/>
              </a:xfrm>
            </p:spPr>
            <p:txBody>
              <a:bodyPr/>
              <a:lstStyle/>
              <a:p>
                <a:pPr marL="0" indent="0">
                  <a:buNone/>
                </a:pPr>
                <a14:m>
                  <m:oMath xmlns:m="http://schemas.openxmlformats.org/officeDocument/2006/math">
                    <m:r>
                      <a:rPr lang="en-US" altLang="ja-JP" b="0" i="1" smtClean="0">
                        <a:latin typeface="Cambria Math" panose="02040503050406030204" pitchFamily="18" charset="0"/>
                      </a:rPr>
                      <m:t>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𝑡</m:t>
                        </m:r>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sup>
                    </m:sSup>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r>
                      <a:rPr lang="en-US" altLang="ja-JP" b="0" i="1" smtClean="0">
                        <a:latin typeface="Cambria Math" panose="02040503050406030204" pitchFamily="18" charset="0"/>
                      </a:rPr>
                      <m:t> </m:t>
                    </m:r>
                  </m:oMath>
                </a14:m>
                <a:r>
                  <a:rPr kumimoji="1" lang="ja-JP" altLang="en-US" dirty="0" smtClean="0"/>
                  <a:t> </a:t>
                </a:r>
                <a:endParaRPr kumimoji="1" lang="en-US" altLang="ja-JP" dirty="0" smtClean="0"/>
              </a:p>
              <a:p>
                <a:pPr marL="0" indent="0">
                  <a:buNone/>
                </a:pPr>
                <a:r>
                  <a:rPr lang="ja-JP" altLang="en-US" dirty="0" smtClean="0"/>
                  <a:t>この正弦波は何なのか？</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04899" y="1262079"/>
                <a:ext cx="6589987" cy="5296829"/>
              </a:xfrm>
              <a:blipFill rotWithShape="0">
                <a:blip r:embed="rId4"/>
                <a:stretch>
                  <a:fillRect l="-1850"/>
                </a:stretch>
              </a:blipFill>
            </p:spPr>
            <p:txBody>
              <a:bodyPr/>
              <a:lstStyle/>
              <a:p>
                <a:r>
                  <a:rPr lang="ja-JP" altLang="en-US">
                    <a:noFill/>
                  </a:rPr>
                  <a:t> </a:t>
                </a:r>
              </a:p>
            </p:txBody>
          </p:sp>
        </mc:Fallback>
      </mc:AlternateContent>
      <p:pic>
        <p:nvPicPr>
          <p:cNvPr id="4"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2603" b="17300"/>
          <a:stretch/>
        </p:blipFill>
        <p:spPr>
          <a:xfrm>
            <a:off x="1153667" y="2388982"/>
            <a:ext cx="6320029" cy="3921459"/>
          </a:xfrm>
          <a:prstGeom prst="rect">
            <a:avLst/>
          </a:prstGeom>
        </p:spPr>
      </p:pic>
      <p:sp>
        <p:nvSpPr>
          <p:cNvPr id="5" name="正方形/長方形 4"/>
          <p:cNvSpPr/>
          <p:nvPr/>
        </p:nvSpPr>
        <p:spPr>
          <a:xfrm>
            <a:off x="8594928" y="5003030"/>
            <a:ext cx="2236510"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青が時間軸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594928" y="3860030"/>
            <a:ext cx="1826141" cy="584775"/>
          </a:xfrm>
          <a:prstGeom prst="rect">
            <a:avLst/>
          </a:prstGeom>
        </p:spPr>
        <p:txBody>
          <a:bodyPr wrap="none">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が実軸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594928" y="4431530"/>
            <a:ext cx="1826141"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緑が虚軸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730240" y="6385483"/>
            <a:ext cx="6461760"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https://www.youtube.com/watch?v=</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YjEkBjDhbr4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11178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3600" dirty="0" smtClean="0"/>
              <a:t>(</a:t>
            </a:r>
            <a:r>
              <a:rPr kumimoji="1" lang="ja-JP" altLang="en-US" sz="3600" dirty="0" smtClean="0"/>
              <a:t>複素数表記</a:t>
            </a:r>
            <a:r>
              <a:rPr kumimoji="1" lang="en-US" altLang="ja-JP" sz="36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601132" y="3072488"/>
                <a:ext cx="3287760" cy="3436710"/>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0</m:t>
                        </m:r>
                      </m:sub>
                    </m:sSub>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1</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1</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2</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2</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3</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3</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3</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3</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 </m:t>
                    </m:r>
                  </m:oMath>
                </a14:m>
                <a:r>
                  <a:rPr lang="en-US" altLang="ja-JP" sz="2400" dirty="0" smtClean="0"/>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r>
                      <a:rPr lang="en-US" altLang="ja-JP" sz="2400" b="0" i="1" smtClean="0">
                        <a:latin typeface="Cambria Math" panose="02040503050406030204" pitchFamily="18" charset="0"/>
                      </a:rPr>
                      <m:t>⋯</m:t>
                    </m:r>
                  </m:oMath>
                </a14:m>
                <a:r>
                  <a:rPr lang="en-US" altLang="ja-JP" sz="2400" dirty="0" smtClean="0"/>
                  <a:t> </a:t>
                </a:r>
              </a:p>
              <a:p>
                <a:pPr>
                  <a:spcBef>
                    <a:spcPts val="1200"/>
                  </a:spcBef>
                  <a:spcAft>
                    <a:spcPts val="1200"/>
                  </a:spcAft>
                </a:pPr>
                <a:endParaRPr lang="en-US" altLang="ja-JP" sz="1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601132" y="3072488"/>
                <a:ext cx="3287760" cy="3436710"/>
              </a:xfrm>
              <a:prstGeom prst="rect">
                <a:avLst/>
              </a:prstGeom>
              <a:blipFill rotWithShape="0">
                <a:blip r:embed="rId4"/>
                <a:stretch>
                  <a:fillRect l="-44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4620" y="2569718"/>
                <a:ext cx="6040981" cy="4110228"/>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複素数の掛け算 </a:t>
                </a:r>
                <a14:m>
                  <m:oMath xmlns:m="http://schemas.openxmlformats.org/officeDocument/2006/math">
                    <m:r>
                      <a:rPr lang="en-US" altLang="ja-JP" sz="2800" b="0" i="1" smtClean="0">
                        <a:latin typeface="Cambria Math" panose="02040503050406030204" pitchFamily="18" charset="0"/>
                      </a:rPr>
                      <m:t>𝐶</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𝜔</m:t>
                        </m:r>
                        <m:r>
                          <a:rPr lang="en-US" altLang="ja-JP" sz="2800" i="1">
                            <a:latin typeface="Cambria Math" panose="02040503050406030204" pitchFamily="18" charset="0"/>
                          </a:rPr>
                          <m:t>𝑡</m:t>
                        </m:r>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800" i="1">
                        <a:latin typeface="Cambria Math" panose="02040503050406030204" pitchFamily="18" charset="0"/>
                      </a:rPr>
                      <m:t>𝐶</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cos</m:t>
                        </m:r>
                      </m:fName>
                      <m:e>
                        <m:r>
                          <a:rPr lang="en-US" altLang="ja-JP" sz="2800" b="0" i="1" smtClean="0">
                            <a:latin typeface="Cambria Math" panose="02040503050406030204" pitchFamily="18" charset="0"/>
                          </a:rPr>
                          <m:t>𝜙</m:t>
                        </m:r>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r>
                          <a:rPr lang="en-US" altLang="ja-JP" sz="2800" i="1">
                            <a:latin typeface="Cambria Math" panose="02040503050406030204" pitchFamily="18" charset="0"/>
                          </a:rPr>
                          <m:t>𝜙</m:t>
                        </m:r>
                      </m:e>
                    </m:func>
                    <m:r>
                      <a:rPr lang="en-US" altLang="ja-JP" sz="2800" b="0" i="1" smtClean="0">
                        <a:latin typeface="Cambria Math" panose="02040503050406030204" pitchFamily="18" charset="0"/>
                      </a:rPr>
                      <m:t> )</m:t>
                    </m:r>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とすると、</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800" i="1">
                        <a:latin typeface="Cambria Math" panose="02040503050406030204" pitchFamily="18" charset="0"/>
                      </a:rPr>
                      <m:t>𝐶</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𝜔</m:t>
                        </m:r>
                        <m:r>
                          <a:rPr lang="en-US" altLang="ja-JP" sz="2800" i="1">
                            <a:latin typeface="Cambria Math" panose="02040503050406030204" pitchFamily="18" charset="0"/>
                          </a:rPr>
                          <m:t>𝑡</m:t>
                        </m:r>
                      </m:sup>
                    </m:s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𝑟</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𝜔</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𝜙</m:t>
                            </m:r>
                          </m:e>
                        </m:d>
                      </m:sup>
                    </m:sSup>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となる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つまり，</a:t>
                </a:r>
                <a:r>
                  <a:rPr lang="en-US" altLang="ja-JP" sz="2800" dirty="0"/>
                  <a:t> </a:t>
                </a:r>
                <a14:m>
                  <m:oMath xmlns:m="http://schemas.openxmlformats.org/officeDocument/2006/math">
                    <m:r>
                      <a:rPr lang="en-US" altLang="ja-JP" sz="2800" i="1">
                        <a:latin typeface="Cambria Math" panose="02040503050406030204" pitchFamily="18" charset="0"/>
                      </a:rPr>
                      <m:t>𝐶</m:t>
                    </m:r>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を掛けるというのは、</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𝜔</m:t>
                        </m:r>
                        <m:r>
                          <a:rPr lang="en-US" altLang="ja-JP" sz="2800" i="1">
                            <a:latin typeface="Cambria Math" panose="02040503050406030204" pitchFamily="18" charset="0"/>
                          </a:rPr>
                          <m:t>𝑡</m:t>
                        </m:r>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に対し</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位相を</a:t>
                </a:r>
                <a14:m>
                  <m:oMath xmlns:m="http://schemas.openxmlformats.org/officeDocument/2006/math">
                    <m:r>
                      <a:rPr lang="en-US" altLang="ja-JP" sz="2800" i="1">
                        <a:latin typeface="Cambria Math" panose="02040503050406030204" pitchFamily="18" charset="0"/>
                      </a:rPr>
                      <m:t>𝜃</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ずらして</a:t>
                </a:r>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倍する操作だといえる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744620" y="2569718"/>
                <a:ext cx="6040981" cy="4110228"/>
              </a:xfrm>
              <a:prstGeom prst="rect">
                <a:avLst/>
              </a:prstGeom>
              <a:blipFill rotWithShape="0">
                <a:blip r:embed="rId5"/>
                <a:stretch>
                  <a:fillRect l="-2018" t="-8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760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Contents</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dirty="0" smtClean="0"/>
              <a:t>達成</a:t>
            </a:r>
            <a:r>
              <a:rPr lang="ja-JP" altLang="en-US" dirty="0"/>
              <a:t>目標</a:t>
            </a:r>
            <a:endParaRPr lang="en-US" altLang="ja-JP" dirty="0" smtClean="0"/>
          </a:p>
          <a:p>
            <a:r>
              <a:rPr lang="ja-JP" altLang="en-US" sz="2400" dirty="0" smtClean="0"/>
              <a:t>フーリエ級数展開の概要を説明できる</a:t>
            </a:r>
            <a:endParaRPr lang="en-US" altLang="ja-JP" sz="2400" dirty="0" smtClean="0"/>
          </a:p>
          <a:p>
            <a:r>
              <a:rPr lang="ja-JP" altLang="en-US" sz="2400" dirty="0" smtClean="0"/>
              <a:t>離散フーリエ変換を計算できる</a:t>
            </a:r>
            <a:endParaRPr lang="en-US" altLang="ja-JP" sz="2400" dirty="0"/>
          </a:p>
          <a:p>
            <a:r>
              <a:rPr lang="ja-JP" altLang="en-US" sz="2400" dirty="0" smtClean="0"/>
              <a:t>周波数</a:t>
            </a:r>
            <a:r>
              <a:rPr lang="ja-JP" altLang="en-US" sz="2400" dirty="0"/>
              <a:t>フィルタ処理の計算法と効果を説明</a:t>
            </a:r>
            <a:r>
              <a:rPr lang="ja-JP" altLang="en-US" sz="2400" dirty="0" smtClean="0"/>
              <a:t>できる</a:t>
            </a:r>
            <a:endParaRPr lang="en-US" altLang="ja-JP" sz="2400" dirty="0"/>
          </a:p>
          <a:p>
            <a:endParaRPr lang="en-US" altLang="ja-JP" dirty="0" smtClean="0"/>
          </a:p>
          <a:p>
            <a:pPr marL="0" indent="0">
              <a:buNone/>
            </a:pPr>
            <a:r>
              <a:rPr lang="en-US" altLang="ja-JP" dirty="0" smtClean="0"/>
              <a:t>Contents</a:t>
            </a:r>
          </a:p>
          <a:p>
            <a:r>
              <a:rPr lang="ja-JP" altLang="en-US" sz="2400" dirty="0" smtClean="0"/>
              <a:t>フーリエ変換の概要</a:t>
            </a:r>
            <a:endParaRPr lang="en-US" altLang="ja-JP" sz="2400" dirty="0" smtClean="0"/>
          </a:p>
          <a:p>
            <a:r>
              <a:rPr lang="ja-JP" altLang="en-US" sz="2400" dirty="0" smtClean="0"/>
              <a:t>フーリエ級数展開</a:t>
            </a:r>
            <a:endParaRPr lang="en-US" altLang="ja-JP" sz="2400" dirty="0" smtClean="0"/>
          </a:p>
          <a:p>
            <a:r>
              <a:rPr kumimoji="1" lang="ja-JP" altLang="en-US" sz="2400" dirty="0"/>
              <a:t>オイラ</a:t>
            </a:r>
            <a:r>
              <a:rPr kumimoji="1" lang="ja-JP" altLang="en-US" sz="2400" dirty="0" smtClean="0"/>
              <a:t>ーの式と複素数表現</a:t>
            </a:r>
            <a:endParaRPr kumimoji="1" lang="en-US" altLang="ja-JP" sz="2400" dirty="0" smtClean="0"/>
          </a:p>
          <a:p>
            <a:r>
              <a:rPr lang="ja-JP" altLang="en-US" sz="2400" dirty="0"/>
              <a:t>離散フーリエ</a:t>
            </a:r>
            <a:r>
              <a:rPr lang="ja-JP" altLang="en-US" sz="2400" dirty="0" smtClean="0"/>
              <a:t>変換</a:t>
            </a:r>
            <a:endParaRPr lang="en-US" altLang="ja-JP" sz="2400" dirty="0" smtClean="0"/>
          </a:p>
          <a:p>
            <a:r>
              <a:rPr lang="ja-JP" altLang="en-US" sz="2400" dirty="0" smtClean="0"/>
              <a:t>周波数フィルタリング</a:t>
            </a:r>
            <a:endParaRPr lang="en-US" altLang="ja-JP" dirty="0"/>
          </a:p>
        </p:txBody>
      </p:sp>
    </p:spTree>
    <p:extLst>
      <p:ext uri="{BB962C8B-B14F-4D97-AF65-F5344CB8AC3E}">
        <p14:creationId xmlns:p14="http://schemas.microsoft.com/office/powerpoint/2010/main" val="8706017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3600" dirty="0" smtClean="0"/>
              <a:t>(</a:t>
            </a:r>
            <a:r>
              <a:rPr kumimoji="1" lang="ja-JP" altLang="en-US" sz="3600" dirty="0" smtClean="0"/>
              <a:t>複素数表記</a:t>
            </a:r>
            <a:r>
              <a:rPr kumimoji="1" lang="en-US" altLang="ja-JP" sz="36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4"/>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601132" y="3072488"/>
                <a:ext cx="3287760" cy="3436710"/>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0</m:t>
                        </m:r>
                      </m:sub>
                    </m:sSub>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1</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1</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2</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2</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3</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3</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3</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3</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 </m:t>
                    </m:r>
                  </m:oMath>
                </a14:m>
                <a:r>
                  <a:rPr lang="en-US" altLang="ja-JP" sz="2400" dirty="0" smtClean="0"/>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r>
                      <a:rPr lang="en-US" altLang="ja-JP" sz="2400" b="0" i="1" smtClean="0">
                        <a:latin typeface="Cambria Math" panose="02040503050406030204" pitchFamily="18" charset="0"/>
                      </a:rPr>
                      <m:t>⋯</m:t>
                    </m:r>
                  </m:oMath>
                </a14:m>
                <a:r>
                  <a:rPr lang="en-US" altLang="ja-JP" sz="2400" dirty="0" smtClean="0"/>
                  <a:t> </a:t>
                </a:r>
              </a:p>
              <a:p>
                <a:pPr>
                  <a:spcBef>
                    <a:spcPts val="1200"/>
                  </a:spcBef>
                  <a:spcAft>
                    <a:spcPts val="1200"/>
                  </a:spcAft>
                </a:pPr>
                <a:endParaRPr lang="en-US" altLang="ja-JP" sz="1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601132" y="3072488"/>
                <a:ext cx="3287760" cy="3436710"/>
              </a:xfrm>
              <a:prstGeom prst="rect">
                <a:avLst/>
              </a:prstGeom>
              <a:blipFill rotWithShape="0">
                <a:blip r:embed="rId5"/>
                <a:stretch>
                  <a:fillRect l="-4453"/>
                </a:stretch>
              </a:blipFill>
            </p:spPr>
            <p:txBody>
              <a:bodyPr/>
              <a:lstStyle/>
              <a:p>
                <a:r>
                  <a:rPr lang="ja-JP" altLang="en-US">
                    <a:noFill/>
                  </a:rPr>
                  <a:t> </a:t>
                </a:r>
              </a:p>
            </p:txBody>
          </p:sp>
        </mc:Fallback>
      </mc:AlternateContent>
      <p:pic>
        <p:nvPicPr>
          <p:cNvPr id="6"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2603" b="17300"/>
          <a:stretch/>
        </p:blipFill>
        <p:spPr>
          <a:xfrm>
            <a:off x="5181599" y="1761094"/>
            <a:ext cx="6679341" cy="4144406"/>
          </a:xfrm>
          <a:prstGeom prst="rect">
            <a:avLst/>
          </a:prstGeom>
        </p:spPr>
      </p:pic>
      <p:sp>
        <p:nvSpPr>
          <p:cNvPr id="7" name="正方形/長方形 6"/>
          <p:cNvSpPr/>
          <p:nvPr/>
        </p:nvSpPr>
        <p:spPr>
          <a:xfrm>
            <a:off x="4282078" y="6120884"/>
            <a:ext cx="7909922"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動画</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の後半参照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or </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FourieViz.pde</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processing</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で実行してみてください。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2239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正方形/長方形 3"/>
              <p:cNvSpPr/>
              <p:nvPr/>
            </p:nvSpPr>
            <p:spPr>
              <a:xfrm>
                <a:off x="700956" y="1644118"/>
                <a:ext cx="7475893" cy="778034"/>
              </a:xfrm>
              <a:prstGeom prst="rect">
                <a:avLst/>
              </a:prstGeom>
              <a:solidFill>
                <a:schemeClr val="accent4">
                  <a:lumMod val="20000"/>
                  <a:lumOff val="80000"/>
                </a:schemeClr>
              </a:solidFill>
            </p:spPr>
            <p:txBody>
              <a:bodyPr wrap="none">
                <a:spAutoFit/>
              </a:bodyPr>
              <a:lstStyle/>
              <a:p>
                <a:pPr>
                  <a:lnSpc>
                    <a:spcPct val="150000"/>
                  </a:lnSpc>
                </a:pPr>
                <a14:m>
                  <m:oMath xmlns:m="http://schemas.openxmlformats.org/officeDocument/2006/math">
                    <m:sSup>
                      <m:sSupPr>
                        <m:ctrlPr>
                          <a:rPr lang="en-US" altLang="ja-JP" sz="2000" i="1" smtClean="0">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b="0" i="1" smtClean="0">
                            <a:latin typeface="Cambria Math" panose="02040503050406030204" pitchFamily="18" charset="0"/>
                          </a:rPr>
                          <m:t>𝜙</m:t>
                        </m:r>
                      </m:sup>
                    </m:sSup>
                    <m:r>
                      <a:rPr lang="en-US" altLang="ja-JP" sz="2000" b="0" i="1" smtClean="0">
                        <a:latin typeface="Cambria Math" panose="02040503050406030204" pitchFamily="18" charset="0"/>
                      </a:rPr>
                      <m:t>=</m:t>
                    </m:r>
                  </m:oMath>
                </a14:m>
                <a:r>
                  <a:rPr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d>
                          <m:dPr>
                            <m:ctrlPr>
                              <a:rPr lang="en-US" altLang="ja-JP" sz="2000" b="0" i="1" smtClean="0">
                                <a:latin typeface="Cambria Math" panose="02040503050406030204" pitchFamily="18" charset="0"/>
                              </a:rPr>
                            </m:ctrlPr>
                          </m:dPr>
                          <m:e>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i="1">
                                <a:latin typeface="Cambria Math" panose="02040503050406030204" pitchFamily="18" charset="0"/>
                              </a:rPr>
                              <m:t>𝜙</m:t>
                            </m:r>
                          </m:e>
                        </m:d>
                      </m:sup>
                    </m:sSup>
                  </m:oMath>
                </a14:m>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 , </a:t>
                </a:r>
                <a14:m>
                  <m:oMath xmlns:m="http://schemas.openxmlformats.org/officeDocument/2006/math">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e>
                        </m:d>
                      </m:e>
                      <m:sup>
                        <m:r>
                          <a:rPr lang="en-US" altLang="ja-JP" sz="2000" b="0" i="1" smtClean="0">
                            <a:latin typeface="Cambria Math" panose="02040503050406030204" pitchFamily="18" charset="0"/>
                          </a:rPr>
                          <m:t>𝑛</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b="0" i="1" smtClean="0">
                            <a:latin typeface="Cambria Math" panose="02040503050406030204" pitchFamily="18" charset="0"/>
                          </a:rPr>
                          <m:t>𝑛</m:t>
                        </m:r>
                        <m:r>
                          <a:rPr lang="en-US" altLang="ja-JP" sz="2000" i="1">
                            <a:latin typeface="Cambria Math" panose="02040503050406030204" pitchFamily="18" charset="0"/>
                          </a:rPr>
                          <m:t>𝜃</m:t>
                        </m:r>
                      </m:sup>
                    </m:sSup>
                  </m:oMath>
                </a14:m>
                <a:r>
                  <a:rPr lang="en-US" altLang="ja-JP" sz="2000" b="0" dirty="0" smtClean="0"/>
                  <a:t> , </a:t>
                </a:r>
                <a14:m>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𝜃</m:t>
                        </m:r>
                      </m:e>
                    </m:func>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num>
                      <m:den>
                        <m:r>
                          <a:rPr lang="en-US" altLang="ja-JP" sz="2000" b="0" i="1" smtClean="0">
                            <a:latin typeface="Cambria Math" panose="02040503050406030204" pitchFamily="18" charset="0"/>
                          </a:rPr>
                          <m:t>2</m:t>
                        </m:r>
                      </m:den>
                    </m:f>
                  </m:oMath>
                </a14:m>
                <a:r>
                  <a:rPr lang="en-US" altLang="ja-JP" sz="2000" dirty="0" smtClean="0"/>
                  <a:t>, </a:t>
                </a: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𝜃</m:t>
                        </m:r>
                      </m:e>
                    </m:func>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num>
                      <m:den>
                        <m:r>
                          <a:rPr lang="en-US" altLang="ja-JP" sz="2000" i="1">
                            <a:latin typeface="Cambria Math" panose="02040503050406030204" pitchFamily="18" charset="0"/>
                          </a:rPr>
                          <m:t>2</m:t>
                        </m:r>
                        <m:r>
                          <a:rPr lang="en-US" altLang="ja-JP" sz="2000" b="0" i="1" smtClean="0">
                            <a:latin typeface="Cambria Math" panose="02040503050406030204" pitchFamily="18" charset="0"/>
                          </a:rPr>
                          <m:t>𝑖</m:t>
                        </m:r>
                      </m:den>
                    </m:f>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700956" y="1644118"/>
                <a:ext cx="7475893" cy="778034"/>
              </a:xfrm>
              <a:prstGeom prst="rect">
                <a:avLst/>
              </a:prstGeom>
              <a:blipFill rotWithShape="0">
                <a:blip r:embed="rId2"/>
                <a:stretch>
                  <a:fillRect b="-7874"/>
                </a:stretch>
              </a:blipFill>
            </p:spPr>
            <p:txBody>
              <a:bodyPr/>
              <a:lstStyle/>
              <a:p>
                <a:r>
                  <a:rPr lang="ja-JP" altLang="en-US">
                    <a:noFill/>
                  </a:rPr>
                  <a:t> </a:t>
                </a:r>
              </a:p>
            </p:txBody>
          </p:sp>
        </mc:Fallback>
      </mc:AlternateContent>
      <p:sp>
        <p:nvSpPr>
          <p:cNvPr id="2" name="タイトル 1"/>
          <p:cNvSpPr>
            <a:spLocks noGrp="1"/>
          </p:cNvSpPr>
          <p:nvPr>
            <p:ph type="title"/>
          </p:nvPr>
        </p:nvSpPr>
        <p:spPr/>
        <p:txBody>
          <a:bodyPr/>
          <a:lstStyle/>
          <a:p>
            <a:r>
              <a:rPr lang="ja-JP" altLang="en-US" dirty="0" smtClean="0"/>
              <a:t>まとめ</a:t>
            </a:r>
            <a:r>
              <a:rPr lang="en-US" altLang="ja-JP" dirty="0" smtClean="0"/>
              <a:t>: </a:t>
            </a:r>
            <a:r>
              <a:rPr lang="ja-JP" altLang="en-US" dirty="0" smtClean="0"/>
              <a:t>フーリエ級数展開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80"/>
                <a:ext cx="11473211" cy="836228"/>
              </a:xfrm>
            </p:spPr>
            <p:txBody>
              <a:bodyPr/>
              <a:lstStyle/>
              <a:p>
                <a:r>
                  <a:rPr lang="ja-JP" altLang="en-US" dirty="0" smtClean="0"/>
                  <a:t>オイラーの式  </a:t>
                </a:r>
                <a14:m>
                  <m:oMath xmlns:m="http://schemas.openxmlformats.org/officeDocument/2006/math">
                    <m:r>
                      <a:rPr lang="ja-JP" altLang="en-US" i="1">
                        <a:latin typeface="Cambria Math" panose="02040503050406030204" pitchFamily="18" charset="0"/>
                      </a:rPr>
                      <m:t> </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r>
                          <a:rPr lang="en-US" altLang="ja-JP" i="1">
                            <a:latin typeface="Cambria Math" panose="02040503050406030204" pitchFamily="18" charset="0"/>
                          </a:rPr>
                          <m:t>𝜃</m:t>
                        </m:r>
                      </m:sup>
                    </m:sSup>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oMath>
                </a14:m>
                <a:endParaRPr lang="ja-JP" altLang="en-US" dirty="0"/>
              </a:p>
              <a:p>
                <a:endParaRPr kumimoji="1" lang="en-US" altLang="ja-JP" dirty="0" smtClean="0"/>
              </a:p>
              <a:p>
                <a:endParaRPr lang="en-US" altLang="ja-JP" dirty="0"/>
              </a:p>
              <a:p>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80"/>
                <a:ext cx="11473211" cy="836228"/>
              </a:xfrm>
              <a:blipFill rotWithShape="0">
                <a:blip r:embed="rId3"/>
                <a:stretch>
                  <a:fillRect l="-956" t="-9489"/>
                </a:stretch>
              </a:blipFill>
            </p:spPr>
            <p:txBody>
              <a:bodyPr/>
              <a:lstStyle/>
              <a:p>
                <a:r>
                  <a:rPr lang="ja-JP" altLang="en-US">
                    <a:noFill/>
                  </a:rPr>
                  <a:t> </a:t>
                </a:r>
              </a:p>
            </p:txBody>
          </p:sp>
        </mc:Fallback>
      </mc:AlternateContent>
      <p:sp>
        <p:nvSpPr>
          <p:cNvPr id="5" name="コンテンツ プレースホルダー 2"/>
          <p:cNvSpPr txBox="1">
            <a:spLocks/>
          </p:cNvSpPr>
          <p:nvPr/>
        </p:nvSpPr>
        <p:spPr>
          <a:xfrm>
            <a:off x="457199" y="3047616"/>
            <a:ext cx="11473211" cy="7592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フーリエ</a:t>
            </a:r>
            <a:r>
              <a:rPr lang="ja-JP" altLang="en-US" dirty="0"/>
              <a:t>級数</a:t>
            </a:r>
            <a:r>
              <a:rPr lang="ja-JP" altLang="en-US" dirty="0" smtClean="0"/>
              <a:t>展開 </a:t>
            </a:r>
            <a:r>
              <a:rPr lang="en-US" altLang="ja-JP" dirty="0" smtClean="0"/>
              <a:t>: </a:t>
            </a:r>
            <a:r>
              <a:rPr lang="ja-JP" altLang="en-US" dirty="0" smtClean="0"/>
              <a:t>周期</a:t>
            </a:r>
            <a:r>
              <a:rPr lang="en-US" altLang="ja-JP" dirty="0" smtClean="0"/>
              <a:t>T</a:t>
            </a:r>
            <a:r>
              <a:rPr lang="ja-JP" altLang="en-US" dirty="0" smtClean="0"/>
              <a:t>を持つ関数は正弦波の重ね合せで表現可</a:t>
            </a:r>
            <a:r>
              <a:rPr lang="en-US" altLang="ja-JP" dirty="0" smtClean="0"/>
              <a:t> </a:t>
            </a:r>
            <a:endParaRPr lang="ja-JP" altLang="en-US" dirty="0"/>
          </a:p>
          <a:p>
            <a:endParaRPr lang="en-US" altLang="ja-JP" dirty="0" smtClean="0"/>
          </a:p>
          <a:p>
            <a:endParaRPr lang="en-US" altLang="ja-JP" dirty="0"/>
          </a:p>
          <a:p>
            <a:endParaRPr lang="ja-JP" altLang="en-US" dirty="0"/>
          </a:p>
        </p:txBody>
      </p:sp>
      <mc:AlternateContent xmlns:mc="http://schemas.openxmlformats.org/markup-compatibility/2006" xmlns:a14="http://schemas.microsoft.com/office/drawing/2010/main">
        <mc:Choice Requires="a14">
          <p:sp>
            <p:nvSpPr>
              <p:cNvPr id="6" name="テキスト ボックス 5"/>
              <p:cNvSpPr txBox="1"/>
              <p:nvPr/>
            </p:nvSpPr>
            <p:spPr>
              <a:xfrm>
                <a:off x="700956" y="3497783"/>
                <a:ext cx="11099705" cy="688137"/>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 xmlns:m="http://schemas.openxmlformats.org/officeDocument/2006/math">
                    <m:r>
                      <a:rPr kumimoji="1" lang="pt-BR" altLang="ja-JP" sz="2000" i="1" smtClean="0">
                        <a:latin typeface="Cambria Math" panose="02040503050406030204" pitchFamily="18" charset="0"/>
                      </a:rPr>
                      <m:t>𝑓</m:t>
                    </m:r>
                    <m:d>
                      <m:dPr>
                        <m:ctrlPr>
                          <a:rPr kumimoji="1" lang="pt-BR"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pt-BR" altLang="ja-JP" sz="200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pt-BR" altLang="ja-JP" sz="2000" i="1" smtClean="0">
                                <a:latin typeface="Cambria Math" panose="02040503050406030204" pitchFamily="18" charset="0"/>
                              </a:rPr>
                              <m:t>0</m:t>
                            </m:r>
                          </m:sub>
                        </m:sSub>
                      </m:num>
                      <m:den>
                        <m:r>
                          <a:rPr kumimoji="1" lang="en-US" altLang="ja-JP" sz="2000" b="0" i="1" smtClean="0">
                            <a:latin typeface="Cambria Math" panose="02040503050406030204" pitchFamily="18" charset="0"/>
                          </a:rPr>
                          <m:t>2</m:t>
                        </m:r>
                      </m:den>
                    </m:f>
                    <m:r>
                      <a:rPr kumimoji="1" lang="pt-BR" altLang="ja-JP" sz="2000" i="1" smtClean="0">
                        <a:latin typeface="Cambria Math" panose="02040503050406030204" pitchFamily="18" charset="0"/>
                      </a:rPr>
                      <m:t>+</m:t>
                    </m:r>
                    <m:nary>
                      <m:naryPr>
                        <m:chr m:val="∑"/>
                        <m:ctrlPr>
                          <a:rPr kumimoji="1" lang="pt-BR" altLang="ja-JP" sz="2000" i="1" smtClean="0">
                            <a:latin typeface="Cambria Math" panose="02040503050406030204" pitchFamily="18" charset="0"/>
                          </a:rPr>
                        </m:ctrlPr>
                      </m:naryPr>
                      <m:sub>
                        <m:r>
                          <a:rPr kumimoji="1" lang="pt-BR" altLang="ja-JP" sz="2000" i="1" smtClean="0">
                            <a:latin typeface="Cambria Math" panose="02040503050406030204" pitchFamily="18" charset="0"/>
                          </a:rPr>
                          <m:t>𝑛</m:t>
                        </m:r>
                        <m:r>
                          <a:rPr kumimoji="1" lang="pt-BR" altLang="ja-JP" sz="2000" i="1" smtClean="0">
                            <a:latin typeface="Cambria Math" panose="02040503050406030204" pitchFamily="18" charset="0"/>
                          </a:rPr>
                          <m:t>=1</m:t>
                        </m:r>
                      </m:sub>
                      <m:sup>
                        <m:r>
                          <a:rPr kumimoji="1" lang="pt-BR" altLang="ja-JP" sz="2000" i="1" smtClean="0">
                            <a:latin typeface="Cambria Math" panose="02040503050406030204" pitchFamily="18" charset="0"/>
                          </a:rPr>
                          <m:t>∞</m:t>
                        </m:r>
                      </m:sup>
                      <m:e>
                        <m:d>
                          <m:dPr>
                            <m:ctrlPr>
                              <a:rPr kumimoji="1" lang="pt-BR" altLang="ja-JP" sz="2000" i="1" smtClean="0">
                                <a:latin typeface="Cambria Math" panose="02040503050406030204" pitchFamily="18" charset="0"/>
                              </a:rPr>
                            </m:ctrlPr>
                          </m:dPr>
                          <m:e>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cos</m:t>
                                </m:r>
                              </m:fName>
                              <m:e>
                                <m:r>
                                  <a:rPr kumimoji="1" lang="en-US" altLang="ja-JP" sz="2000" b="0" i="1" smtClean="0">
                                    <a:latin typeface="Cambria Math" panose="02040503050406030204" pitchFamily="18" charset="0"/>
                                  </a:rPr>
                                  <m:t>𝑘</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𝜔</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𝑡</m:t>
                                </m:r>
                              </m:e>
                            </m:func>
                            <m:r>
                              <a:rPr kumimoji="1" lang="pt-BR" altLang="ja-JP" sz="2000" i="1" smtClean="0">
                                <a:latin typeface="Cambria Math" panose="02040503050406030204" pitchFamily="18" charset="0"/>
                              </a:rPr>
                              <m:t>+</m:t>
                            </m:r>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𝑏</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e>
                        </m:d>
                      </m:e>
                    </m:nary>
                  </m:oMath>
                </a14:m>
                <a:r>
                  <a:rPr lang="en-US" altLang="ja-JP" sz="2000" dirty="0" smtClean="0"/>
                  <a:t> ,  </a:t>
                </a:r>
                <a14:m>
                  <m:oMath xmlns:m="http://schemas.openxmlformats.org/officeDocument/2006/math">
                    <m:r>
                      <a:rPr lang="en-US" altLang="ja-JP" sz="2000" b="0" i="0" smtClean="0">
                        <a:latin typeface="Cambria Math" panose="02040503050406030204" pitchFamily="18" charset="0"/>
                      </a:rPr>
                      <m:t> </m:t>
                    </m:r>
                    <m:sSub>
                      <m:sSubPr>
                        <m:ctrlPr>
                          <a:rPr lang="pt-BR" altLang="ja-JP" sz="2000" i="1">
                            <a:latin typeface="Cambria Math" panose="02040503050406030204" pitchFamily="18" charset="0"/>
                          </a:rPr>
                        </m:ctrlPr>
                      </m:sSubPr>
                      <m:e>
                        <m:r>
                          <a:rPr lang="pt-BR" altLang="ja-JP" sz="2000" i="1">
                            <a:latin typeface="Cambria Math" panose="02040503050406030204" pitchFamily="18" charset="0"/>
                          </a:rPr>
                          <m:t>𝑎</m:t>
                        </m:r>
                      </m:e>
                      <m:sub>
                        <m:r>
                          <a:rPr lang="en-US" altLang="ja-JP" sz="2000" i="1">
                            <a:latin typeface="Cambria Math" panose="02040503050406030204" pitchFamily="18" charset="0"/>
                          </a:rPr>
                          <m:t>𝑘</m:t>
                        </m:r>
                      </m:sub>
                    </m:sSub>
                    <m:r>
                      <a:rPr lang="en-US" altLang="ja-JP" sz="2000" b="0" i="1" smtClean="0">
                        <a:latin typeface="Cambria Math" panose="02040503050406030204" pitchFamily="18" charset="0"/>
                      </a:rPr>
                      <m:t>= </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m:rPr>
                                <m:brk m:alnAt="23"/>
                              </m:rPr>
                              <a:rPr lang="en-US" altLang="ja-JP" sz="2000" b="0" i="1" smtClean="0">
                                <a:latin typeface="Cambria Math" panose="02040503050406030204" pitchFamily="18" charset="0"/>
                              </a:rPr>
                              <m:t>𝑇</m:t>
                            </m:r>
                          </m:num>
                          <m:den>
                            <m:r>
                              <m:rPr>
                                <m:brk m:alnAt="23"/>
                              </m:rPr>
                              <a:rPr lang="en-US" altLang="ja-JP" sz="2000" b="0" i="1" smtClean="0">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𝑘</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𝜔</m:t>
                                </m:r>
                              </m:e>
                              <m:sub>
                                <m:r>
                                  <a:rPr lang="en-US" altLang="ja-JP" sz="2000" b="0" i="1" smtClean="0">
                                    <a:latin typeface="Cambria Math" panose="02040503050406030204" pitchFamily="18" charset="0"/>
                                  </a:rPr>
                                  <m:t>0</m:t>
                                </m:r>
                              </m:sub>
                            </m:sSub>
                          </m:e>
                        </m:func>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nary>
                  </m:oMath>
                </a14:m>
                <a:r>
                  <a:rPr lang="pt-BR" altLang="ja-JP" sz="2000" dirty="0" smtClean="0"/>
                  <a:t>,   </a:t>
                </a:r>
                <a14:m>
                  <m:oMath xmlns:m="http://schemas.openxmlformats.org/officeDocument/2006/math">
                    <m:sSub>
                      <m:sSubPr>
                        <m:ctrlPr>
                          <a:rPr lang="pt-BR"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𝑘</m:t>
                        </m:r>
                      </m:sub>
                    </m:sSub>
                    <m:r>
                      <a:rPr lang="en-US" altLang="ja-JP" sz="2000" i="1">
                        <a:latin typeface="Cambria Math" panose="02040503050406030204" pitchFamily="18" charset="0"/>
                      </a:rPr>
                      <m:t>= </m:t>
                    </m:r>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𝑑𝑡</m:t>
                            </m:r>
                          </m:e>
                        </m:func>
                      </m:e>
                    </m:nary>
                  </m:oMath>
                </a14:m>
                <a:endParaRPr lang="en-US" altLang="ja-JP" sz="2000" b="0" dirty="0" smtClean="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700956" y="3497783"/>
                <a:ext cx="11099705" cy="688137"/>
              </a:xfrm>
              <a:prstGeom prst="rect">
                <a:avLst/>
              </a:prstGeom>
              <a:blipFill>
                <a:blip r:embed="rId4"/>
                <a:stretch>
                  <a:fillRect l="-55"/>
                </a:stretch>
              </a:blipFill>
            </p:spPr>
            <p:txBody>
              <a:bodyPr/>
              <a:lstStyle/>
              <a:p>
                <a:r>
                  <a:rPr lang="ja-JP" altLang="en-US">
                    <a:noFill/>
                  </a:rPr>
                  <a:t> </a:t>
                </a:r>
              </a:p>
            </p:txBody>
          </p:sp>
        </mc:Fallback>
      </mc:AlternateContent>
      <p:sp>
        <p:nvSpPr>
          <p:cNvPr id="7" name="コンテンツ プレースホルダー 2"/>
          <p:cNvSpPr txBox="1">
            <a:spLocks/>
          </p:cNvSpPr>
          <p:nvPr/>
        </p:nvSpPr>
        <p:spPr>
          <a:xfrm>
            <a:off x="457198" y="4769084"/>
            <a:ext cx="11473211" cy="1028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フーリエ</a:t>
            </a:r>
            <a:r>
              <a:rPr lang="ja-JP" altLang="en-US" dirty="0"/>
              <a:t>級数</a:t>
            </a:r>
            <a:r>
              <a:rPr lang="ja-JP" altLang="en-US" dirty="0" smtClean="0"/>
              <a:t>展開 </a:t>
            </a:r>
            <a:r>
              <a:rPr lang="en-US" altLang="ja-JP" dirty="0" smtClean="0"/>
              <a:t>(</a:t>
            </a:r>
            <a:r>
              <a:rPr lang="ja-JP" altLang="en-US" dirty="0" smtClean="0"/>
              <a:t>複素数表現</a:t>
            </a:r>
            <a:r>
              <a:rPr lang="en-US" altLang="ja-JP" dirty="0" smtClean="0"/>
              <a:t>)</a:t>
            </a:r>
            <a:r>
              <a:rPr lang="ja-JP" altLang="en-US" dirty="0" smtClean="0"/>
              <a:t> </a:t>
            </a:r>
            <a:r>
              <a:rPr lang="en-US" altLang="ja-JP" dirty="0" smtClean="0"/>
              <a:t>:</a:t>
            </a:r>
            <a:r>
              <a:rPr lang="ja-JP" altLang="en-US" dirty="0"/>
              <a:t> </a:t>
            </a:r>
            <a:endParaRPr lang="en-US" altLang="ja-JP" dirty="0" smtClean="0"/>
          </a:p>
          <a:p>
            <a:pPr marL="0" indent="0">
              <a:buNone/>
            </a:pPr>
            <a:r>
              <a:rPr lang="ja-JP" altLang="en-US" dirty="0" smtClean="0"/>
              <a:t>  </a:t>
            </a:r>
            <a:r>
              <a:rPr lang="ja-JP" altLang="en-US" sz="2400" dirty="0" smtClean="0"/>
              <a:t>上式にオイラーの式を代入すると以下のように変形できる</a:t>
            </a:r>
            <a:endParaRPr lang="ja-JP" altLang="en-US" dirty="0"/>
          </a:p>
        </p:txBody>
      </p:sp>
      <mc:AlternateContent xmlns:mc="http://schemas.openxmlformats.org/markup-compatibility/2006" xmlns:a14="http://schemas.microsoft.com/office/drawing/2010/main">
        <mc:Choice Requires="a14">
          <p:sp>
            <p:nvSpPr>
              <p:cNvPr id="9" name="テキスト ボックス 8"/>
              <p:cNvSpPr txBox="1"/>
              <p:nvPr/>
            </p:nvSpPr>
            <p:spPr>
              <a:xfrm>
                <a:off x="700956" y="5718392"/>
                <a:ext cx="8154286" cy="825098"/>
              </a:xfrm>
              <a:prstGeom prst="rect">
                <a:avLst/>
              </a:prstGeom>
              <a:solidFill>
                <a:schemeClr val="accent4">
                  <a:lumMod val="20000"/>
                  <a:lumOff val="80000"/>
                </a:schemeClr>
              </a:solidFill>
            </p:spPr>
            <p:txBody>
              <a:bodyPr wrap="square" lIns="0" tIns="0" rIns="0" bIns="0" rtlCol="0">
                <a:spAutoFit/>
              </a:bodyPr>
              <a:lstStyle/>
              <a:p>
                <a:pPr>
                  <a:spcBef>
                    <a:spcPts val="12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oMath>
                </a14:m>
                <a:r>
                  <a:rPr lang="en-US" altLang="ja-JP" sz="2400" dirty="0" smtClean="0"/>
                  <a:t> ,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a14:m>
                <a:endParaRPr kumimoji="1" lang="en-US" altLang="ja-JP" sz="2400" dirty="0" smtClean="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700956" y="5718392"/>
                <a:ext cx="8154286" cy="825098"/>
              </a:xfrm>
              <a:prstGeom prst="rect">
                <a:avLst/>
              </a:prstGeom>
              <a:blipFill rotWithShape="0">
                <a:blip r:embed="rId5"/>
                <a:stretch>
                  <a:fillRect l="-75"/>
                </a:stretch>
              </a:blipFill>
            </p:spPr>
            <p:txBody>
              <a:bodyPr/>
              <a:lstStyle/>
              <a:p>
                <a:r>
                  <a:rPr lang="ja-JP" altLang="en-US">
                    <a:noFill/>
                  </a:rPr>
                  <a:t> </a:t>
                </a:r>
              </a:p>
            </p:txBody>
          </p:sp>
        </mc:Fallback>
      </mc:AlternateContent>
      <p:sp>
        <p:nvSpPr>
          <p:cNvPr id="11" name="正方形/長方形 10"/>
          <p:cNvSpPr/>
          <p:nvPr/>
        </p:nvSpPr>
        <p:spPr>
          <a:xfrm>
            <a:off x="8544848" y="38156"/>
            <a:ext cx="3647152" cy="646331"/>
          </a:xfrm>
          <a:prstGeom prst="rect">
            <a:avLst/>
          </a:prstGeom>
        </p:spPr>
        <p:txBody>
          <a:bodyPr wrap="none">
            <a:spAutoFit/>
          </a:bodyPr>
          <a:lstStyle/>
          <a:p>
            <a:pPr algn="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今回は導出と証明を省きました</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詳しく知りたい人</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は教科書参照</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9462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Contents</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フーリエ変換の概要</a:t>
            </a:r>
            <a:endParaRPr lang="en-US" altLang="ja-JP" dirty="0" smtClean="0"/>
          </a:p>
          <a:p>
            <a:r>
              <a:rPr lang="ja-JP" altLang="en-US" dirty="0" smtClean="0"/>
              <a:t>フーリエ級数展開</a:t>
            </a:r>
            <a:endParaRPr lang="en-US" altLang="ja-JP" dirty="0" smtClean="0"/>
          </a:p>
          <a:p>
            <a:r>
              <a:rPr kumimoji="1" lang="ja-JP" altLang="en-US" dirty="0"/>
              <a:t>オイラ</a:t>
            </a:r>
            <a:r>
              <a:rPr kumimoji="1" lang="ja-JP" altLang="en-US" dirty="0" smtClean="0"/>
              <a:t>ーの式と複素数表現</a:t>
            </a:r>
            <a:endParaRPr kumimoji="1" lang="en-US" altLang="ja-JP" dirty="0" smtClean="0"/>
          </a:p>
          <a:p>
            <a:r>
              <a:rPr lang="ja-JP" altLang="en-US" b="1" dirty="0"/>
              <a:t>離散フーリエ</a:t>
            </a:r>
            <a:r>
              <a:rPr lang="ja-JP" altLang="en-US" b="1" dirty="0" smtClean="0"/>
              <a:t>変換</a:t>
            </a:r>
            <a:endParaRPr lang="en-US" altLang="ja-JP" b="1" dirty="0" smtClean="0"/>
          </a:p>
          <a:p>
            <a:r>
              <a:rPr lang="ja-JP" altLang="en-US" dirty="0" smtClean="0"/>
              <a:t>周波数フィルタリング</a:t>
            </a:r>
            <a:endParaRPr lang="en-US" altLang="ja-JP" dirty="0"/>
          </a:p>
        </p:txBody>
      </p:sp>
    </p:spTree>
    <p:extLst>
      <p:ext uri="{BB962C8B-B14F-4D97-AF65-F5344CB8AC3E}">
        <p14:creationId xmlns:p14="http://schemas.microsoft.com/office/powerpoint/2010/main" val="33221774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95524"/>
            <a:ext cx="11473211" cy="733270"/>
          </a:xfrm>
        </p:spPr>
        <p:txBody>
          <a:bodyPr>
            <a:normAutofit/>
          </a:bodyPr>
          <a:lstStyle/>
          <a:p>
            <a:pPr algn="ctr"/>
            <a:r>
              <a:rPr lang="ja-JP" altLang="en-US" sz="3600" dirty="0" smtClean="0"/>
              <a:t>フーリエ変換とは</a:t>
            </a:r>
            <a:endParaRPr kumimoji="1" lang="ja-JP" altLang="en-US" sz="3600" dirty="0"/>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281367"/>
            <a:ext cx="4976111" cy="3732084"/>
          </a:xfrm>
          <a:prstGeom prst="rect">
            <a:avLst/>
          </a:prstGeom>
        </p:spPr>
      </p:pic>
      <p:sp>
        <p:nvSpPr>
          <p:cNvPr id="6" name="コンテンツ プレースホルダー 2"/>
          <p:cNvSpPr>
            <a:spLocks noGrp="1"/>
          </p:cNvSpPr>
          <p:nvPr>
            <p:ph idx="1"/>
          </p:nvPr>
        </p:nvSpPr>
        <p:spPr>
          <a:xfrm>
            <a:off x="457199" y="1224826"/>
            <a:ext cx="11473211" cy="970301"/>
          </a:xfrm>
        </p:spPr>
        <p:txBody>
          <a:bodyPr>
            <a:normAutofit/>
          </a:bodyPr>
          <a:lstStyle/>
          <a:p>
            <a:r>
              <a:rPr kumimoji="1" lang="ja-JP" altLang="en-US" dirty="0" smtClean="0"/>
              <a:t>横軸が時間の関数を、横軸が周波数の関数に変換する手法</a:t>
            </a:r>
            <a:endParaRPr kumimoji="1" lang="en-US" altLang="ja-JP" dirty="0" smtClean="0"/>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337533"/>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2232380"/>
            <a:ext cx="406400" cy="406400"/>
          </a:xfrm>
          <a:prstGeom prst="rect">
            <a:avLst/>
          </a:prstGeom>
        </p:spPr>
      </p:pic>
      <p:sp>
        <p:nvSpPr>
          <p:cNvPr id="12" name="右矢印 11"/>
          <p:cNvSpPr/>
          <p:nvPr/>
        </p:nvSpPr>
        <p:spPr>
          <a:xfrm>
            <a:off x="5524418"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524419" y="4369038"/>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338489" y="3122453"/>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15" name="正方形/長方形 14"/>
          <p:cNvSpPr/>
          <p:nvPr/>
        </p:nvSpPr>
        <p:spPr>
          <a:xfrm>
            <a:off x="5184600" y="4861085"/>
            <a:ext cx="233910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8" name="正方形/長方形 17"/>
          <p:cNvSpPr/>
          <p:nvPr/>
        </p:nvSpPr>
        <p:spPr>
          <a:xfrm>
            <a:off x="1576551" y="2270354"/>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入力音声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8102678" y="227035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043849" y="5869599"/>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11084004" y="580030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a:off x="915142"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298135"/>
            <a:ext cx="877163" cy="369332"/>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低周波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0635379"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965657"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左右矢印 30"/>
          <p:cNvSpPr/>
          <p:nvPr/>
        </p:nvSpPr>
        <p:spPr>
          <a:xfrm>
            <a:off x="9352129" y="5171431"/>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a:off x="10674023" y="5172945"/>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10800000">
            <a:off x="7910803" y="5185378"/>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10456717" y="-6946"/>
            <a:ext cx="1735283" cy="369332"/>
          </a:xfrm>
          <a:prstGeom prst="rect">
            <a:avLst/>
          </a:prstGeom>
          <a:solidFill>
            <a:srgbClr val="FFC000"/>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28" name="正方形/長方形 27"/>
          <p:cNvSpPr/>
          <p:nvPr/>
        </p:nvSpPr>
        <p:spPr>
          <a:xfrm>
            <a:off x="3856137" y="2885491"/>
            <a:ext cx="375424" cy="769441"/>
          </a:xfrm>
          <a:prstGeom prst="rect">
            <a:avLst/>
          </a:prstGeom>
        </p:spPr>
        <p:txBody>
          <a:bodyPr wrap="none">
            <a:spAutoFit/>
          </a:bodyPr>
          <a:lstStyle/>
          <a:p>
            <a:r>
              <a:rPr lang="en-US" altLang="ja-JP" sz="4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4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806988" y="2885491"/>
            <a:ext cx="508473" cy="769441"/>
          </a:xfrm>
          <a:prstGeom prst="rect">
            <a:avLst/>
          </a:prstGeom>
        </p:spPr>
        <p:txBody>
          <a:bodyPr wrap="none">
            <a:spAutoFit/>
          </a:bodyPr>
          <a:lstStyle/>
          <a:p>
            <a:r>
              <a:rPr lang="en-US" altLang="ja-JP" sz="4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4400" i="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547194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407469"/>
            <a:ext cx="11111260" cy="733270"/>
          </a:xfrm>
        </p:spPr>
        <p:txBody>
          <a:bodyPr>
            <a:normAutofit/>
          </a:bodyPr>
          <a:lstStyle/>
          <a:p>
            <a:r>
              <a:rPr kumimoji="1" lang="ja-JP" altLang="en-US" sz="4000" dirty="0" smtClean="0"/>
              <a:t>離散フーリエ変換（</a:t>
            </a:r>
            <a:r>
              <a:rPr kumimoji="1" lang="en-US" altLang="ja-JP" sz="4000" dirty="0" smtClean="0"/>
              <a:t>1D</a:t>
            </a:r>
            <a:r>
              <a:rPr kumimoji="1" lang="ja-JP" altLang="en-US" sz="4000" dirty="0" smtClean="0"/>
              <a:t>）</a:t>
            </a:r>
            <a:endParaRPr kumimoji="1" lang="ja-JP" altLang="en-US" sz="4000" dirty="0"/>
          </a:p>
        </p:txBody>
      </p:sp>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sp>
        <p:nvSpPr>
          <p:cNvPr id="14" name="角丸四角形 13"/>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570174" y="1185771"/>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570174" y="1185771"/>
                <a:ext cx="2916696" cy="130426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30226" y="1137244"/>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30226" y="1137244"/>
                <a:ext cx="3438955" cy="1304268"/>
              </a:xfrm>
              <a:prstGeom prst="rect">
                <a:avLst/>
              </a:prstGeom>
              <a:blipFill>
                <a:blip r:embed="rId4"/>
                <a:stretch>
                  <a:fillRect/>
                </a:stretch>
              </a:blipFill>
            </p:spPr>
            <p:txBody>
              <a:bodyPr/>
              <a:lstStyle/>
              <a:p>
                <a:r>
                  <a:rPr lang="ja-JP" altLang="en-US">
                    <a:noFill/>
                  </a:rPr>
                  <a:t> </a:t>
                </a:r>
              </a:p>
            </p:txBody>
          </p:sp>
        </mc:Fallback>
      </mc:AlternateContent>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6" name="テキスト ボックス 135"/>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a:blip r:embed="rId8"/>
                <a:stretch>
                  <a:fillRect l="-1140" t="-3604" r="-244" b="-10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074711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407469"/>
            <a:ext cx="11111260" cy="733270"/>
          </a:xfrm>
        </p:spPr>
        <p:txBody>
          <a:bodyPr>
            <a:normAutofit/>
          </a:bodyPr>
          <a:lstStyle/>
          <a:p>
            <a:r>
              <a:rPr kumimoji="1" lang="ja-JP" altLang="en-US" sz="4000" dirty="0" smtClean="0"/>
              <a:t>離散フーリエ変換（</a:t>
            </a:r>
            <a:r>
              <a:rPr kumimoji="1" lang="en-US" altLang="ja-JP" sz="4000" dirty="0" smtClean="0"/>
              <a:t>1D</a:t>
            </a:r>
            <a:r>
              <a:rPr kumimoji="1" lang="ja-JP" altLang="en-US" sz="4000" dirty="0" smtClean="0"/>
              <a:t>）</a:t>
            </a:r>
            <a:endParaRPr kumimoji="1" lang="ja-JP" altLang="en-US" sz="4000" dirty="0"/>
          </a:p>
        </p:txBody>
      </p:sp>
      <mc:AlternateContent xmlns:mc="http://schemas.openxmlformats.org/markup-compatibility/2006" xmlns:a14="http://schemas.microsoft.com/office/drawing/2010/main">
        <mc:Choice Requires="a14">
          <p:sp>
            <p:nvSpPr>
              <p:cNvPr id="30" name="テキスト ボックス 29"/>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a:blip r:embed="rId3"/>
                <a:stretch>
                  <a:fillRect l="-1140" t="-3604" r="-244" b="-10360"/>
                </a:stretch>
              </a:blipFill>
            </p:spPr>
            <p:txBody>
              <a:bodyPr/>
              <a:lstStyle/>
              <a:p>
                <a:r>
                  <a:rPr lang="ja-JP" altLang="en-US">
                    <a:noFill/>
                  </a:rPr>
                  <a:t> </a:t>
                </a:r>
              </a:p>
            </p:txBody>
          </p:sp>
        </mc:Fallback>
      </mc:AlternateContent>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grpSp>
        <p:nvGrpSpPr>
          <p:cNvPr id="5" name="グループ化 4"/>
          <p:cNvGrpSpPr/>
          <p:nvPr/>
        </p:nvGrpSpPr>
        <p:grpSpPr>
          <a:xfrm>
            <a:off x="641160" y="1140739"/>
            <a:ext cx="11199785" cy="3436553"/>
            <a:chOff x="641160" y="1140739"/>
            <a:chExt cx="11199785" cy="3436553"/>
          </a:xfrm>
        </p:grpSpPr>
        <p:sp>
          <p:nvSpPr>
            <p:cNvPr id="14" name="角丸四角形 13"/>
            <p:cNvSpPr/>
            <p:nvPr/>
          </p:nvSpPr>
          <p:spPr>
            <a:xfrm>
              <a:off x="733794" y="1140739"/>
              <a:ext cx="11107151"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636387" y="1237498"/>
                  <a:ext cx="4046685" cy="9580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a:rPr>
                              <m:t>𝑓</m:t>
                            </m:r>
                          </m:e>
                          <m:sub>
                            <m:r>
                              <a:rPr lang="en-US" altLang="ja-JP" sz="2000" b="0" i="1" smtClean="0">
                                <a:latin typeface="Cambria Math"/>
                              </a:rPr>
                              <m:t>𝑙</m:t>
                            </m:r>
                          </m:sub>
                        </m:sSub>
                        <m:r>
                          <a:rPr lang="en-US" altLang="ja-JP" sz="2000" i="1">
                            <a:latin typeface="Cambria Math"/>
                          </a:rPr>
                          <m:t>=</m:t>
                        </m:r>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a:rPr>
                              <m:t>𝑘</m:t>
                            </m:r>
                            <m:r>
                              <a:rPr lang="en-US" altLang="ja-JP" sz="2000" b="0" i="1" smtClean="0">
                                <a:latin typeface="Cambria Math"/>
                              </a:rPr>
                              <m:t>=0</m:t>
                            </m:r>
                          </m:sub>
                          <m:sup>
                            <m:r>
                              <a:rPr lang="en-US" altLang="ja-JP" sz="2000" b="0" i="1" smtClean="0">
                                <a:latin typeface="Cambria Math"/>
                                <a:ea typeface="Cambria Math"/>
                              </a:rPr>
                              <m:t>𝑁</m:t>
                            </m:r>
                            <m:r>
                              <a:rPr lang="en-US" altLang="ja-JP" sz="2000" b="0" i="1" smtClean="0">
                                <a:latin typeface="Cambria Math"/>
                                <a:ea typeface="Cambria Math"/>
                              </a:rPr>
                              <m:t>−1</m:t>
                            </m:r>
                          </m:sup>
                          <m:e>
                            <m:sSub>
                              <m:sSubPr>
                                <m:ctrlPr>
                                  <a:rPr lang="en-US" altLang="ja-JP" sz="2000" b="0" i="1" smtClean="0">
                                    <a:latin typeface="Cambria Math" panose="02040503050406030204" pitchFamily="18" charset="0"/>
                                  </a:rPr>
                                </m:ctrlPr>
                              </m:sSubPr>
                              <m:e>
                                <m:r>
                                  <a:rPr lang="en-US" altLang="ja-JP" sz="2000" b="0" i="1" smtClean="0">
                                    <a:latin typeface="Cambria Math"/>
                                  </a:rPr>
                                  <m:t>𝐹</m:t>
                                </m:r>
                              </m:e>
                              <m:sub>
                                <m:r>
                                  <a:rPr lang="en-US" altLang="ja-JP" sz="2000" b="0" i="1" smtClean="0">
                                    <a:latin typeface="Cambria Math"/>
                                  </a:rPr>
                                  <m:t>𝑘</m:t>
                                </m:r>
                              </m:sub>
                            </m:sSub>
                          </m:e>
                        </m:nary>
                        <m:d>
                          <m:dPr>
                            <m:ctrlPr>
                              <a:rPr lang="en-US" altLang="ja-JP" sz="2000" b="0" i="1" smtClean="0">
                                <a:latin typeface="Cambria Math" panose="02040503050406030204" pitchFamily="18" charset="0"/>
                              </a:rPr>
                            </m:ctrlPr>
                          </m:dP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a:rPr lang="en-US" altLang="ja-JP" sz="2000" i="1">
                                    <a:latin typeface="Cambria Math" panose="02040503050406030204" pitchFamily="18" charset="0"/>
                                  </a:rPr>
                                  <m:t>𝑖</m:t>
                                </m:r>
                                <m:r>
                                  <m:rPr>
                                    <m:sty m:val="p"/>
                                  </m:rPr>
                                  <a:rPr lang="en-US" altLang="ja-JP" sz="2000">
                                    <a:latin typeface="Cambria Math" panose="02040503050406030204" pitchFamily="18" charset="0"/>
                                  </a:rPr>
                                  <m:t>sin</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e>
                            </m:func>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636387" y="1237498"/>
                  <a:ext cx="4046685" cy="95808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53279" y="1302344"/>
                  <a:ext cx="4390304" cy="9580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𝐹</m:t>
                            </m:r>
                          </m:e>
                          <m:sub>
                            <m:r>
                              <a:rPr lang="en-US" altLang="ja-JP" sz="2000" b="0" i="1" smtClean="0">
                                <a:latin typeface="Cambria Math"/>
                              </a:rPr>
                              <m:t>𝑘</m:t>
                            </m:r>
                          </m:sub>
                        </m:sSub>
                        <m:r>
                          <a:rPr lang="en-US" altLang="ja-JP" sz="2000" i="1">
                            <a:latin typeface="Cambria Math"/>
                          </a:rPr>
                          <m:t>=</m:t>
                        </m:r>
                        <m:f>
                          <m:fPr>
                            <m:ctrlPr>
                              <a:rPr lang="en-US" altLang="ja-JP" sz="2000" b="0" i="1" smtClean="0">
                                <a:latin typeface="Cambria Math" panose="02040503050406030204" pitchFamily="18" charset="0"/>
                              </a:rPr>
                            </m:ctrlPr>
                          </m:fPr>
                          <m:num>
                            <m:r>
                              <a:rPr lang="en-US" altLang="ja-JP" sz="2000" b="0" i="1" smtClean="0">
                                <a:latin typeface="Cambria Math"/>
                              </a:rPr>
                              <m:t>1</m:t>
                            </m:r>
                          </m:num>
                          <m:den>
                            <m:r>
                              <a:rPr lang="en-US" altLang="ja-JP" sz="2000" b="0" i="1" smtClean="0">
                                <a:latin typeface="Cambria Math"/>
                              </a:rPr>
                              <m:t>𝑁</m:t>
                            </m:r>
                          </m:den>
                        </m:f>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a:rPr>
                              <m:t>𝑙</m:t>
                            </m:r>
                            <m:r>
                              <a:rPr lang="en-US" altLang="ja-JP" sz="2000" b="0" i="1" smtClean="0">
                                <a:latin typeface="Cambria Math"/>
                              </a:rPr>
                              <m:t>=0</m:t>
                            </m:r>
                          </m:sub>
                          <m:sup>
                            <m:r>
                              <a:rPr lang="en-US" altLang="ja-JP" sz="2000" b="0" i="1" smtClean="0">
                                <a:latin typeface="Cambria Math"/>
                                <a:ea typeface="Cambria Math"/>
                              </a:rPr>
                              <m:t>𝑁</m:t>
                            </m:r>
                            <m:r>
                              <a:rPr lang="en-US" altLang="ja-JP" sz="2000" b="0" i="1" smtClean="0">
                                <a:latin typeface="Cambria Math"/>
                                <a:ea typeface="Cambria Math"/>
                              </a:rPr>
                              <m:t>−1</m:t>
                            </m:r>
                          </m:sup>
                          <m:e>
                            <m:sSub>
                              <m:sSubPr>
                                <m:ctrlPr>
                                  <a:rPr lang="en-US" altLang="ja-JP" sz="2000" b="0" i="1" smtClean="0">
                                    <a:latin typeface="Cambria Math" panose="02040503050406030204" pitchFamily="18" charset="0"/>
                                  </a:rPr>
                                </m:ctrlPr>
                              </m:sSubPr>
                              <m:e>
                                <m:r>
                                  <a:rPr lang="en-US" altLang="ja-JP" sz="2000" b="0" i="1" smtClean="0">
                                    <a:latin typeface="Cambria Math"/>
                                  </a:rPr>
                                  <m:t>𝑓</m:t>
                                </m:r>
                              </m:e>
                              <m:sub>
                                <m:r>
                                  <a:rPr lang="en-US" altLang="ja-JP" sz="2000" b="0" i="1" smtClean="0">
                                    <a:latin typeface="Cambria Math"/>
                                  </a:rPr>
                                  <m:t>𝑙</m:t>
                                </m:r>
                              </m:sub>
                            </m:sSub>
                          </m:e>
                        </m:nary>
                        <m:d>
                          <m:dPr>
                            <m:ctrlPr>
                              <a:rPr lang="en-US" altLang="ja-JP" sz="2000" b="0" i="1" smtClean="0">
                                <a:latin typeface="Cambria Math" panose="02040503050406030204" pitchFamily="18" charset="0"/>
                              </a:rPr>
                            </m:ctrlPr>
                          </m:dP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r>
                                  <a:rPr lang="en-US" altLang="ja-JP" sz="2000" i="1">
                                    <a:latin typeface="Cambria Math" panose="02040503050406030204" pitchFamily="18" charset="0"/>
                                  </a:rPr>
                                  <m:t>−</m:t>
                                </m:r>
                                <m:r>
                                  <a:rPr lang="en-US" altLang="ja-JP" sz="2000" i="1">
                                    <a:latin typeface="Cambria Math" panose="02040503050406030204" pitchFamily="18" charset="0"/>
                                  </a:rPr>
                                  <m:t>𝑖</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e>
                                </m:func>
                                <m:r>
                                  <a:rPr lang="en-US" altLang="ja-JP" sz="2000" i="1">
                                    <a:latin typeface="Cambria Math" panose="02040503050406030204" pitchFamily="18" charset="0"/>
                                  </a:rPr>
                                  <m:t> </m:t>
                                </m:r>
                              </m:e>
                            </m:func>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53279" y="1302344"/>
                  <a:ext cx="4390304" cy="958083"/>
                </a:xfrm>
                <a:prstGeom prst="rect">
                  <a:avLst/>
                </a:prstGeom>
                <a:blipFill>
                  <a:blip r:embed="rId5"/>
                  <a:stretch>
                    <a:fillRect/>
                  </a:stretch>
                </a:blipFill>
              </p:spPr>
              <p:txBody>
                <a:bodyPr/>
                <a:lstStyle/>
                <a:p>
                  <a:r>
                    <a:rPr lang="ja-JP" altLang="en-US">
                      <a:noFill/>
                    </a:rPr>
                    <a:t> </a:t>
                  </a:r>
                </a:p>
              </p:txBody>
            </p:sp>
          </mc:Fallback>
        </mc:AlternateContent>
        <p:sp>
          <p:nvSpPr>
            <p:cNvPr id="18" name="テキスト ボックス 17"/>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rotWithShape="0">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78745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8083"/>
            <a:ext cx="11473211" cy="733270"/>
          </a:xfrm>
        </p:spPr>
        <p:txBody>
          <a:bodyPr/>
          <a:lstStyle/>
          <a:p>
            <a:r>
              <a:rPr lang="ja-JP" altLang="en-US" dirty="0" smtClean="0"/>
              <a:t>離散フーリエ</a:t>
            </a:r>
            <a:r>
              <a:rPr lang="ja-JP" altLang="en-US" dirty="0"/>
              <a:t>変換</a:t>
            </a:r>
            <a:r>
              <a:rPr lang="ja-JP" altLang="en-US" dirty="0" smtClean="0"/>
              <a:t>の計算例</a:t>
            </a:r>
            <a:endParaRPr kumimoji="1" lang="ja-JP" altLang="en-US" dirty="0"/>
          </a:p>
        </p:txBody>
      </p:sp>
      <p:sp>
        <p:nvSpPr>
          <p:cNvPr id="3" name="コンテンツ プレースホルダー 2"/>
          <p:cNvSpPr>
            <a:spLocks noGrp="1"/>
          </p:cNvSpPr>
          <p:nvPr>
            <p:ph idx="1"/>
          </p:nvPr>
        </p:nvSpPr>
        <p:spPr>
          <a:xfrm>
            <a:off x="495300" y="1117600"/>
            <a:ext cx="6159500" cy="1092200"/>
          </a:xfrm>
        </p:spPr>
        <p:txBody>
          <a:bodyPr/>
          <a:lstStyle/>
          <a:p>
            <a:pPr marL="0" indent="0">
              <a:buNone/>
            </a:pPr>
            <a:r>
              <a:rPr kumimoji="1" lang="en-US" altLang="ja-JP" i="1" dirty="0" smtClean="0"/>
              <a:t>N</a:t>
            </a:r>
            <a:r>
              <a:rPr kumimoji="1" lang="en-US" altLang="ja-JP" dirty="0" smtClean="0"/>
              <a:t> = 8 </a:t>
            </a:r>
            <a:r>
              <a:rPr kumimoji="1" lang="ja-JP" altLang="en-US" dirty="0" smtClean="0"/>
              <a:t>の</a:t>
            </a:r>
            <a:r>
              <a:rPr lang="ja-JP" altLang="en-US" dirty="0" smtClean="0"/>
              <a:t>と</a:t>
            </a:r>
            <a:r>
              <a:rPr lang="ja-JP" altLang="en-US" dirty="0"/>
              <a:t>き</a:t>
            </a:r>
            <a:r>
              <a:rPr kumimoji="1" lang="en-US" altLang="ja-JP" dirty="0" smtClean="0"/>
              <a:t> </a:t>
            </a:r>
          </a:p>
          <a:p>
            <a:pPr marL="0" indent="0">
              <a:buNone/>
            </a:pPr>
            <a:r>
              <a:rPr lang="ja-JP" altLang="en-US" dirty="0" smtClean="0"/>
              <a:t>入力 </a:t>
            </a:r>
            <a:r>
              <a:rPr lang="en-US" altLang="ja-JP" dirty="0" smtClean="0"/>
              <a:t>: </a:t>
            </a:r>
            <a:r>
              <a:rPr lang="en-US" altLang="ja-JP" i="1" dirty="0" smtClean="0">
                <a:latin typeface="Times New Roman" panose="02020603050405020304" pitchFamily="18" charset="0"/>
                <a:cs typeface="Times New Roman" panose="02020603050405020304" pitchFamily="18" charset="0"/>
              </a:rPr>
              <a:t>f</a:t>
            </a:r>
            <a:r>
              <a:rPr lang="en-US" altLang="ja-JP" i="1" baseline="-25000" dirty="0" smtClean="0">
                <a:latin typeface="Times New Roman" panose="02020603050405020304" pitchFamily="18" charset="0"/>
                <a:cs typeface="Times New Roman" panose="02020603050405020304" pitchFamily="18" charset="0"/>
              </a:rPr>
              <a:t>0</a:t>
            </a:r>
            <a:r>
              <a:rPr lang="en-US" altLang="ja-JP" i="1" dirty="0" smtClean="0">
                <a:latin typeface="Times New Roman" panose="02020603050405020304" pitchFamily="18" charset="0"/>
                <a:cs typeface="Times New Roman" panose="02020603050405020304" pitchFamily="18" charset="0"/>
              </a:rPr>
              <a:t>,</a:t>
            </a:r>
            <a:r>
              <a:rPr lang="en-US" altLang="ja-JP" i="1" dirty="0">
                <a:latin typeface="Times New Roman" panose="02020603050405020304" pitchFamily="18" charset="0"/>
                <a:cs typeface="Times New Roman" panose="02020603050405020304" pitchFamily="18" charset="0"/>
              </a:rPr>
              <a:t> </a:t>
            </a:r>
            <a:r>
              <a:rPr lang="en-US" altLang="ja-JP" i="1" dirty="0" smtClean="0">
                <a:latin typeface="Times New Roman" panose="02020603050405020304" pitchFamily="18" charset="0"/>
                <a:cs typeface="Times New Roman" panose="02020603050405020304" pitchFamily="18" charset="0"/>
              </a:rPr>
              <a:t>f</a:t>
            </a:r>
            <a:r>
              <a:rPr lang="en-US" altLang="ja-JP" i="1" baseline="-25000" dirty="0" smtClean="0">
                <a:latin typeface="Times New Roman" panose="02020603050405020304" pitchFamily="18" charset="0"/>
                <a:cs typeface="Times New Roman" panose="02020603050405020304" pitchFamily="18" charset="0"/>
              </a:rPr>
              <a:t>1</a:t>
            </a:r>
            <a:r>
              <a:rPr lang="en-US" altLang="ja-JP" i="1" dirty="0" smtClean="0">
                <a:latin typeface="Times New Roman" panose="02020603050405020304" pitchFamily="18" charset="0"/>
                <a:cs typeface="Times New Roman" panose="02020603050405020304" pitchFamily="18" charset="0"/>
              </a:rPr>
              <a:t>, f</a:t>
            </a:r>
            <a:r>
              <a:rPr lang="en-US" altLang="ja-JP" i="1" baseline="-25000" dirty="0" smtClean="0">
                <a:latin typeface="Times New Roman" panose="02020603050405020304" pitchFamily="18" charset="0"/>
                <a:cs typeface="Times New Roman" panose="02020603050405020304" pitchFamily="18" charset="0"/>
              </a:rPr>
              <a:t>2</a:t>
            </a:r>
            <a:r>
              <a:rPr lang="en-US" altLang="ja-JP" i="1" dirty="0" smtClean="0">
                <a:latin typeface="Times New Roman" panose="02020603050405020304" pitchFamily="18" charset="0"/>
                <a:cs typeface="Times New Roman" panose="02020603050405020304" pitchFamily="18" charset="0"/>
              </a:rPr>
              <a:t>, f</a:t>
            </a:r>
            <a:r>
              <a:rPr lang="en-US" altLang="ja-JP" i="1" baseline="-25000" dirty="0" smtClean="0">
                <a:latin typeface="Times New Roman" panose="02020603050405020304" pitchFamily="18" charset="0"/>
                <a:cs typeface="Times New Roman" panose="02020603050405020304" pitchFamily="18" charset="0"/>
              </a:rPr>
              <a:t>3</a:t>
            </a:r>
            <a:r>
              <a:rPr lang="en-US" altLang="ja-JP" i="1" dirty="0" smtClean="0">
                <a:latin typeface="Times New Roman" panose="02020603050405020304" pitchFamily="18" charset="0"/>
                <a:cs typeface="Times New Roman" panose="02020603050405020304" pitchFamily="18" charset="0"/>
              </a:rPr>
              <a:t>, f</a:t>
            </a:r>
            <a:r>
              <a:rPr lang="en-US" altLang="ja-JP" i="1" baseline="-25000" dirty="0" smtClean="0">
                <a:latin typeface="Times New Roman" panose="02020603050405020304" pitchFamily="18" charset="0"/>
                <a:cs typeface="Times New Roman" panose="02020603050405020304" pitchFamily="18" charset="0"/>
              </a:rPr>
              <a:t>4</a:t>
            </a:r>
            <a:r>
              <a:rPr lang="en-US" altLang="ja-JP" i="1" dirty="0" smtClean="0">
                <a:latin typeface="Times New Roman" panose="02020603050405020304" pitchFamily="18" charset="0"/>
                <a:cs typeface="Times New Roman" panose="02020603050405020304" pitchFamily="18" charset="0"/>
              </a:rPr>
              <a:t>, f</a:t>
            </a:r>
            <a:r>
              <a:rPr lang="en-US" altLang="ja-JP" i="1" baseline="-25000" dirty="0" smtClean="0">
                <a:latin typeface="Times New Roman" panose="02020603050405020304" pitchFamily="18" charset="0"/>
                <a:cs typeface="Times New Roman" panose="02020603050405020304" pitchFamily="18" charset="0"/>
              </a:rPr>
              <a:t>5</a:t>
            </a:r>
            <a:r>
              <a:rPr lang="en-US" altLang="ja-JP" i="1" dirty="0" smtClean="0">
                <a:latin typeface="Times New Roman" panose="02020603050405020304" pitchFamily="18" charset="0"/>
                <a:cs typeface="Times New Roman" panose="02020603050405020304" pitchFamily="18" charset="0"/>
              </a:rPr>
              <a:t>,</a:t>
            </a:r>
            <a:r>
              <a:rPr lang="en-US" altLang="ja-JP" i="1" dirty="0">
                <a:latin typeface="Times New Roman" panose="02020603050405020304" pitchFamily="18" charset="0"/>
                <a:cs typeface="Times New Roman" panose="02020603050405020304" pitchFamily="18" charset="0"/>
              </a:rPr>
              <a:t> </a:t>
            </a:r>
            <a:r>
              <a:rPr lang="en-US" altLang="ja-JP" i="1" dirty="0" smtClean="0">
                <a:latin typeface="Times New Roman" panose="02020603050405020304" pitchFamily="18" charset="0"/>
                <a:cs typeface="Times New Roman" panose="02020603050405020304" pitchFamily="18" charset="0"/>
              </a:rPr>
              <a:t>f</a:t>
            </a:r>
            <a:r>
              <a:rPr lang="en-US" altLang="ja-JP" i="1" baseline="-25000" dirty="0">
                <a:latin typeface="Times New Roman" panose="02020603050405020304" pitchFamily="18" charset="0"/>
                <a:cs typeface="Times New Roman" panose="02020603050405020304" pitchFamily="18" charset="0"/>
              </a:rPr>
              <a:t>6</a:t>
            </a:r>
            <a:r>
              <a:rPr lang="en-US" altLang="ja-JP" i="1" dirty="0" smtClean="0">
                <a:latin typeface="Times New Roman" panose="02020603050405020304" pitchFamily="18" charset="0"/>
                <a:cs typeface="Times New Roman" panose="02020603050405020304" pitchFamily="18" charset="0"/>
              </a:rPr>
              <a:t>,</a:t>
            </a:r>
            <a:r>
              <a:rPr lang="en-US" altLang="ja-JP" i="1" dirty="0">
                <a:latin typeface="Times New Roman" panose="02020603050405020304" pitchFamily="18" charset="0"/>
                <a:cs typeface="Times New Roman" panose="02020603050405020304" pitchFamily="18" charset="0"/>
              </a:rPr>
              <a:t> </a:t>
            </a:r>
            <a:r>
              <a:rPr lang="en-US" altLang="ja-JP" i="1" dirty="0" smtClean="0">
                <a:latin typeface="Times New Roman" panose="02020603050405020304" pitchFamily="18" charset="0"/>
                <a:cs typeface="Times New Roman" panose="02020603050405020304" pitchFamily="18" charset="0"/>
              </a:rPr>
              <a:t>f</a:t>
            </a:r>
            <a:r>
              <a:rPr lang="en-US" altLang="ja-JP" i="1" baseline="-25000" dirty="0" smtClean="0">
                <a:latin typeface="Times New Roman" panose="02020603050405020304" pitchFamily="18" charset="0"/>
                <a:cs typeface="Times New Roman" panose="02020603050405020304" pitchFamily="18" charset="0"/>
              </a:rPr>
              <a:t>7</a:t>
            </a:r>
            <a:r>
              <a:rPr lang="en-US" altLang="ja-JP" i="1" dirty="0" smtClean="0">
                <a:latin typeface="Times New Roman" panose="02020603050405020304" pitchFamily="18" charset="0"/>
                <a:cs typeface="Times New Roman" panose="02020603050405020304" pitchFamily="18" charset="0"/>
              </a:rPr>
              <a:t>,</a:t>
            </a:r>
            <a:r>
              <a:rPr lang="en-US" altLang="ja-JP" i="1" baseline="-25000" dirty="0" smtClean="0">
                <a:latin typeface="Times New Roman" panose="02020603050405020304" pitchFamily="18" charset="0"/>
                <a:cs typeface="Times New Roman" panose="02020603050405020304" pitchFamily="18" charset="0"/>
              </a:rPr>
              <a:t> </a:t>
            </a:r>
            <a:endParaRPr lang="en-US" altLang="ja-JP" i="1" baseline="-25000" dirty="0">
              <a:latin typeface="Times New Roman" panose="02020603050405020304" pitchFamily="18" charset="0"/>
              <a:cs typeface="Times New Roman" panose="02020603050405020304" pitchFamily="18" charset="0"/>
            </a:endParaRPr>
          </a:p>
          <a:p>
            <a:endParaRPr kumimoji="1" lang="ja-JP" altLang="en-US" dirty="0"/>
          </a:p>
        </p:txBody>
      </p:sp>
      <mc:AlternateContent xmlns:mc="http://schemas.openxmlformats.org/markup-compatibility/2006" xmlns:a14="http://schemas.microsoft.com/office/drawing/2010/main">
        <mc:Choice Requires="a14">
          <p:sp>
            <p:nvSpPr>
              <p:cNvPr id="4" name="正方形/長方形 3"/>
              <p:cNvSpPr/>
              <p:nvPr/>
            </p:nvSpPr>
            <p:spPr>
              <a:xfrm>
                <a:off x="9271916" y="241300"/>
                <a:ext cx="2514085" cy="9580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𝐹</m:t>
                          </m:r>
                        </m:e>
                        <m:sub>
                          <m:r>
                            <a:rPr lang="en-US" altLang="ja-JP" sz="2000" b="0" i="1" smtClean="0">
                              <a:latin typeface="Cambria Math"/>
                            </a:rPr>
                            <m:t>𝑘</m:t>
                          </m:r>
                        </m:sub>
                      </m:sSub>
                      <m:r>
                        <a:rPr lang="en-US" altLang="ja-JP" sz="2000" i="1">
                          <a:latin typeface="Cambria Math"/>
                        </a:rPr>
                        <m:t>=</m:t>
                      </m:r>
                      <m:f>
                        <m:fPr>
                          <m:ctrlPr>
                            <a:rPr lang="en-US" altLang="ja-JP" sz="2000" b="0" i="1" smtClean="0">
                              <a:latin typeface="Cambria Math" panose="02040503050406030204" pitchFamily="18" charset="0"/>
                            </a:rPr>
                          </m:ctrlPr>
                        </m:fPr>
                        <m:num>
                          <m:r>
                            <a:rPr lang="en-US" altLang="ja-JP" sz="2000" b="0" i="1" smtClean="0">
                              <a:latin typeface="Cambria Math"/>
                            </a:rPr>
                            <m:t>1</m:t>
                          </m:r>
                        </m:num>
                        <m:den>
                          <m:r>
                            <a:rPr lang="en-US" altLang="ja-JP" sz="2000" b="0" i="1" smtClean="0">
                              <a:latin typeface="Cambria Math"/>
                            </a:rPr>
                            <m:t>𝑁</m:t>
                          </m:r>
                        </m:den>
                      </m:f>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a:rPr>
                            <m:t>𝑙</m:t>
                          </m:r>
                          <m:r>
                            <a:rPr lang="en-US" altLang="ja-JP" sz="2000" b="0" i="1" smtClean="0">
                              <a:latin typeface="Cambria Math"/>
                            </a:rPr>
                            <m:t>=0</m:t>
                          </m:r>
                        </m:sub>
                        <m:sup>
                          <m:r>
                            <a:rPr lang="en-US" altLang="ja-JP" sz="2000" b="0" i="1" smtClean="0">
                              <a:latin typeface="Cambria Math"/>
                              <a:ea typeface="Cambria Math"/>
                            </a:rPr>
                            <m:t>𝑁</m:t>
                          </m:r>
                          <m:r>
                            <a:rPr lang="en-US" altLang="ja-JP" sz="2000" b="0" i="1" smtClean="0">
                              <a:latin typeface="Cambria Math"/>
                              <a:ea typeface="Cambria Math"/>
                            </a:rPr>
                            <m:t>−1</m:t>
                          </m:r>
                        </m:sup>
                        <m:e>
                          <m:sSub>
                            <m:sSubPr>
                              <m:ctrlPr>
                                <a:rPr lang="en-US" altLang="ja-JP" sz="2000" b="0" i="1" smtClean="0">
                                  <a:latin typeface="Cambria Math" panose="02040503050406030204" pitchFamily="18" charset="0"/>
                                </a:rPr>
                              </m:ctrlPr>
                            </m:sSubPr>
                            <m:e>
                              <m:r>
                                <a:rPr lang="en-US" altLang="ja-JP" sz="2000" b="0" i="1" smtClean="0">
                                  <a:latin typeface="Cambria Math"/>
                                </a:rPr>
                                <m:t>𝑓</m:t>
                              </m:r>
                            </m:e>
                            <m:sub>
                              <m:r>
                                <a:rPr lang="en-US" altLang="ja-JP" sz="2000" b="0" i="1" smtClean="0">
                                  <a:latin typeface="Cambria Math"/>
                                </a:rPr>
                                <m:t>𝑙</m:t>
                              </m:r>
                            </m:sub>
                          </m:sSub>
                          <m:sSup>
                            <m:sSupPr>
                              <m:ctrlPr>
                                <a:rPr lang="en-US" altLang="ja-JP" sz="2000" b="0" i="1" smtClean="0">
                                  <a:latin typeface="Cambria Math" panose="02040503050406030204" pitchFamily="18" charset="0"/>
                                </a:rPr>
                              </m:ctrlPr>
                            </m:sSupPr>
                            <m:e>
                              <m:r>
                                <a:rPr lang="en-US" altLang="ja-JP" sz="2000" b="0" i="1" smtClean="0">
                                  <a:latin typeface="Cambria Math"/>
                                </a:rPr>
                                <m:t>𝑒</m:t>
                              </m:r>
                            </m:e>
                            <m:sup>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𝑖</m:t>
                              </m:r>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9271916" y="241300"/>
                <a:ext cx="2514085" cy="958083"/>
              </a:xfrm>
              <a:prstGeom prst="rect">
                <a:avLst/>
              </a:prstGeom>
              <a:blipFill rotWithShape="0">
                <a:blip r:embed="rId2"/>
                <a:stretch>
                  <a:fillRect/>
                </a:stretch>
              </a:blipFill>
            </p:spPr>
            <p:txBody>
              <a:bodyPr/>
              <a:lstStyle/>
              <a:p>
                <a:r>
                  <a:rPr lang="ja-JP" altLang="en-US">
                    <a:noFill/>
                  </a:rPr>
                  <a:t> </a:t>
                </a:r>
              </a:p>
            </p:txBody>
          </p:sp>
        </mc:Fallback>
      </mc:AlternateContent>
      <p:sp>
        <p:nvSpPr>
          <p:cNvPr id="63" name="正方形/長方形 62"/>
          <p:cNvSpPr/>
          <p:nvPr/>
        </p:nvSpPr>
        <p:spPr>
          <a:xfrm>
            <a:off x="9282102" y="1288534"/>
            <a:ext cx="2335896" cy="923330"/>
          </a:xfrm>
          <a:prstGeom prst="rect">
            <a:avLst/>
          </a:prstGeom>
        </p:spPr>
        <p:txBody>
          <a:bodyPr wrap="none">
            <a:spAutoFit/>
          </a:bodyPr>
          <a:lstStyle/>
          <a:p>
            <a:r>
              <a:rPr lang="ja-JP" altLang="en-US" dirty="0" smtClean="0"/>
              <a:t>↑複素数</a:t>
            </a:r>
            <a:r>
              <a:rPr lang="ja-JP" altLang="en-US" dirty="0"/>
              <a:t>とかで</a:t>
            </a:r>
            <a:r>
              <a:rPr lang="ja-JP" altLang="en-US" dirty="0" smtClean="0"/>
              <a:t>できて</a:t>
            </a:r>
            <a:endParaRPr lang="en-US" altLang="ja-JP" dirty="0" smtClean="0"/>
          </a:p>
          <a:p>
            <a:r>
              <a:rPr lang="ja-JP" altLang="en-US" dirty="0" smtClean="0"/>
              <a:t>　 ややこしそう</a:t>
            </a:r>
            <a:r>
              <a:rPr lang="ja-JP" altLang="en-US" dirty="0"/>
              <a:t>だ</a:t>
            </a:r>
            <a:r>
              <a:rPr lang="ja-JP" altLang="en-US" dirty="0" smtClean="0"/>
              <a:t>けど</a:t>
            </a:r>
            <a:endParaRPr lang="en-US" altLang="ja-JP" dirty="0" smtClean="0"/>
          </a:p>
          <a:p>
            <a:r>
              <a:rPr lang="ja-JP" altLang="en-US" dirty="0" smtClean="0"/>
              <a:t>    ただ</a:t>
            </a:r>
            <a:r>
              <a:rPr lang="ja-JP" altLang="en-US" dirty="0"/>
              <a:t>の和分</a:t>
            </a:r>
            <a:endParaRPr lang="en-US" altLang="ja-JP" dirty="0"/>
          </a:p>
        </p:txBody>
      </p:sp>
      <mc:AlternateContent xmlns:mc="http://schemas.openxmlformats.org/markup-compatibility/2006" xmlns:a14="http://schemas.microsoft.com/office/drawing/2010/main">
        <mc:Choice Requires="a14">
          <p:sp>
            <p:nvSpPr>
              <p:cNvPr id="65" name="正方形/長方形 64"/>
              <p:cNvSpPr/>
              <p:nvPr/>
            </p:nvSpPr>
            <p:spPr>
              <a:xfrm>
                <a:off x="483516" y="2425700"/>
                <a:ext cx="9569415"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0</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5" name="正方形/長方形 64"/>
              <p:cNvSpPr>
                <a:spLocks noRot="1" noChangeAspect="1" noMove="1" noResize="1" noEditPoints="1" noAdjustHandles="1" noChangeArrowheads="1" noChangeShapeType="1" noTextEdit="1"/>
              </p:cNvSpPr>
              <p:nvPr/>
            </p:nvSpPr>
            <p:spPr>
              <a:xfrm>
                <a:off x="483516" y="2425700"/>
                <a:ext cx="9569415" cy="7146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483516" y="3285067"/>
                <a:ext cx="9569415"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1</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7</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7</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正方形/長方形 65"/>
              <p:cNvSpPr>
                <a:spLocks noRot="1" noChangeAspect="1" noMove="1" noResize="1" noEditPoints="1" noAdjustHandles="1" noChangeArrowheads="1" noChangeShapeType="1" noTextEdit="1"/>
              </p:cNvSpPr>
              <p:nvPr/>
            </p:nvSpPr>
            <p:spPr>
              <a:xfrm>
                <a:off x="483516" y="3285067"/>
                <a:ext cx="9569415" cy="71468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p:cNvSpPr/>
              <p:nvPr/>
            </p:nvSpPr>
            <p:spPr>
              <a:xfrm>
                <a:off x="470816" y="4144434"/>
                <a:ext cx="9683998"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2</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14</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14</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470816" y="4144434"/>
                <a:ext cx="9683998" cy="71468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470816" y="5003800"/>
                <a:ext cx="9683998"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3</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3</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3</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21</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21</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470816" y="5003800"/>
                <a:ext cx="9683998" cy="714683"/>
              </a:xfrm>
              <a:prstGeom prst="rect">
                <a:avLst/>
              </a:prstGeom>
              <a:blipFill rotWithShape="0">
                <a:blip r:embed="rId6"/>
                <a:stretch>
                  <a:fillRect/>
                </a:stretch>
              </a:blipFill>
            </p:spPr>
            <p:txBody>
              <a:bodyPr/>
              <a:lstStyle/>
              <a:p>
                <a:r>
                  <a:rPr lang="ja-JP" altLang="en-US">
                    <a:noFill/>
                  </a:rPr>
                  <a:t> </a:t>
                </a:r>
              </a:p>
            </p:txBody>
          </p:sp>
        </mc:Fallback>
      </mc:AlternateContent>
      <p:sp>
        <p:nvSpPr>
          <p:cNvPr id="69" name="正方形/長方形 68"/>
          <p:cNvSpPr/>
          <p:nvPr/>
        </p:nvSpPr>
        <p:spPr>
          <a:xfrm rot="5400000">
            <a:off x="4265604" y="5758935"/>
            <a:ext cx="550151" cy="707886"/>
          </a:xfrm>
          <a:prstGeom prst="rect">
            <a:avLst/>
          </a:prstGeom>
        </p:spPr>
        <p:txBody>
          <a:bodyPr wrap="none">
            <a:spAutoFit/>
          </a:bodyPr>
          <a:lstStyle/>
          <a:p>
            <a:r>
              <a:rPr lang="en-US" altLang="ja-JP" sz="4000" b="1" dirty="0" smtClean="0"/>
              <a:t>…</a:t>
            </a:r>
            <a:endParaRPr lang="en-US" altLang="ja-JP" sz="4000" b="1" dirty="0"/>
          </a:p>
        </p:txBody>
      </p:sp>
    </p:spTree>
    <p:extLst>
      <p:ext uri="{BB962C8B-B14F-4D97-AF65-F5344CB8AC3E}">
        <p14:creationId xmlns:p14="http://schemas.microsoft.com/office/powerpoint/2010/main" val="12125519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グループ化 54"/>
          <p:cNvGrpSpPr/>
          <p:nvPr/>
        </p:nvGrpSpPr>
        <p:grpSpPr>
          <a:xfrm>
            <a:off x="4169682" y="2800350"/>
            <a:ext cx="3810000" cy="3810000"/>
            <a:chOff x="7372350" y="2988945"/>
            <a:chExt cx="3810000" cy="3810000"/>
          </a:xfrm>
        </p:grpSpPr>
        <p:grpSp>
          <p:nvGrpSpPr>
            <p:cNvPr id="50" name="グループ化 49"/>
            <p:cNvGrpSpPr/>
            <p:nvPr/>
          </p:nvGrpSpPr>
          <p:grpSpPr>
            <a:xfrm>
              <a:off x="7461477" y="3091198"/>
              <a:ext cx="3647935" cy="3657465"/>
              <a:chOff x="7642452" y="3481723"/>
              <a:chExt cx="3647935" cy="3657465"/>
            </a:xfrm>
          </p:grpSpPr>
          <p:pic>
            <p:nvPicPr>
              <p:cNvPr id="18" name="図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2452" y="3481723"/>
                <a:ext cx="914263" cy="914263"/>
              </a:xfrm>
              <a:prstGeom prst="rect">
                <a:avLst/>
              </a:prstGeom>
              <a:ln>
                <a:noFill/>
              </a:ln>
            </p:spPr>
          </p:pic>
          <p:pic>
            <p:nvPicPr>
              <p:cNvPr id="35" name="図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9707" y="3481723"/>
                <a:ext cx="914263" cy="914263"/>
              </a:xfrm>
              <a:prstGeom prst="rect">
                <a:avLst/>
              </a:prstGeom>
              <a:ln>
                <a:noFill/>
              </a:ln>
            </p:spPr>
          </p:pic>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1724" y="3481723"/>
                <a:ext cx="914263" cy="914263"/>
              </a:xfrm>
              <a:prstGeom prst="rect">
                <a:avLst/>
              </a:prstGeom>
              <a:ln>
                <a:noFill/>
              </a:ln>
            </p:spPr>
          </p:pic>
          <p:pic>
            <p:nvPicPr>
              <p:cNvPr id="37" name="図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2452" y="4396123"/>
                <a:ext cx="914263" cy="914263"/>
              </a:xfrm>
              <a:prstGeom prst="rect">
                <a:avLst/>
              </a:prstGeom>
              <a:ln>
                <a:noFill/>
              </a:ln>
            </p:spPr>
          </p:pic>
          <p:pic>
            <p:nvPicPr>
              <p:cNvPr id="38" name="図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9707" y="4396123"/>
                <a:ext cx="914263" cy="914263"/>
              </a:xfrm>
              <a:prstGeom prst="rect">
                <a:avLst/>
              </a:prstGeom>
              <a:ln>
                <a:noFill/>
              </a:ln>
            </p:spPr>
          </p:pic>
          <p:pic>
            <p:nvPicPr>
              <p:cNvPr id="39" name="図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1724" y="4396123"/>
                <a:ext cx="914263" cy="914263"/>
              </a:xfrm>
              <a:prstGeom prst="rect">
                <a:avLst/>
              </a:prstGeom>
              <a:ln>
                <a:noFill/>
              </a:ln>
            </p:spPr>
          </p:pic>
          <p:pic>
            <p:nvPicPr>
              <p:cNvPr id="40" name="図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2452" y="5310523"/>
                <a:ext cx="914263" cy="914263"/>
              </a:xfrm>
              <a:prstGeom prst="rect">
                <a:avLst/>
              </a:prstGeom>
              <a:ln>
                <a:noFill/>
              </a:ln>
            </p:spPr>
          </p:pic>
          <p:pic>
            <p:nvPicPr>
              <p:cNvPr id="41" name="図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9707" y="5310523"/>
                <a:ext cx="914263" cy="914263"/>
              </a:xfrm>
              <a:prstGeom prst="rect">
                <a:avLst/>
              </a:prstGeom>
              <a:ln>
                <a:noFill/>
              </a:ln>
            </p:spPr>
          </p:pic>
          <p:pic>
            <p:nvPicPr>
              <p:cNvPr id="42" name="図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1724" y="5310523"/>
                <a:ext cx="914263" cy="914263"/>
              </a:xfrm>
              <a:prstGeom prst="rect">
                <a:avLst/>
              </a:prstGeom>
              <a:ln>
                <a:noFill/>
              </a:ln>
            </p:spPr>
          </p:pic>
          <p:pic>
            <p:nvPicPr>
              <p:cNvPr id="43" name="図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124" y="3481723"/>
                <a:ext cx="914263" cy="914263"/>
              </a:xfrm>
              <a:prstGeom prst="rect">
                <a:avLst/>
              </a:prstGeom>
              <a:ln>
                <a:noFill/>
              </a:ln>
            </p:spPr>
          </p:pic>
          <p:pic>
            <p:nvPicPr>
              <p:cNvPr id="44" name="図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124" y="4396123"/>
                <a:ext cx="914263" cy="914263"/>
              </a:xfrm>
              <a:prstGeom prst="rect">
                <a:avLst/>
              </a:prstGeom>
              <a:ln>
                <a:noFill/>
              </a:ln>
            </p:spPr>
          </p:pic>
          <p:pic>
            <p:nvPicPr>
              <p:cNvPr id="45" name="図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124" y="5310523"/>
                <a:ext cx="914263" cy="914263"/>
              </a:xfrm>
              <a:prstGeom prst="rect">
                <a:avLst/>
              </a:prstGeom>
              <a:ln>
                <a:noFill/>
              </a:ln>
            </p:spPr>
          </p:pic>
          <p:pic>
            <p:nvPicPr>
              <p:cNvPr id="46" name="図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2452" y="6224925"/>
                <a:ext cx="914263" cy="914263"/>
              </a:xfrm>
              <a:prstGeom prst="rect">
                <a:avLst/>
              </a:prstGeom>
              <a:ln>
                <a:noFill/>
              </a:ln>
            </p:spPr>
          </p:pic>
          <p:pic>
            <p:nvPicPr>
              <p:cNvPr id="47" name="図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9707" y="6224925"/>
                <a:ext cx="914263" cy="914263"/>
              </a:xfrm>
              <a:prstGeom prst="rect">
                <a:avLst/>
              </a:prstGeom>
              <a:ln>
                <a:noFill/>
              </a:ln>
            </p:spPr>
          </p:pic>
          <p:pic>
            <p:nvPicPr>
              <p:cNvPr id="48" name="図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1724" y="6224925"/>
                <a:ext cx="914263" cy="914263"/>
              </a:xfrm>
              <a:prstGeom prst="rect">
                <a:avLst/>
              </a:prstGeom>
              <a:ln>
                <a:noFill/>
              </a:ln>
            </p:spPr>
          </p:pic>
          <p:pic>
            <p:nvPicPr>
              <p:cNvPr id="49" name="図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124" y="6224925"/>
                <a:ext cx="914263" cy="914263"/>
              </a:xfrm>
              <a:prstGeom prst="rect">
                <a:avLst/>
              </a:prstGeom>
              <a:ln>
                <a:noFill/>
              </a:ln>
            </p:spPr>
          </p:pic>
        </p:grpSp>
        <p:sp>
          <p:nvSpPr>
            <p:cNvPr id="51" name="正方形/長方形 50"/>
            <p:cNvSpPr/>
            <p:nvPr/>
          </p:nvSpPr>
          <p:spPr>
            <a:xfrm>
              <a:off x="7372350" y="305752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7372350" y="628967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rot="5400000">
              <a:off x="5767070" y="464629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rot="5400000">
              <a:off x="9013190" y="464629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p:nvPr>
        </p:nvSpPr>
        <p:spPr>
          <a:xfrm>
            <a:off x="630455" y="161358"/>
            <a:ext cx="11473211" cy="733270"/>
          </a:xfrm>
        </p:spPr>
        <p:txBody>
          <a:bodyPr/>
          <a:lstStyle/>
          <a:p>
            <a:r>
              <a:rPr lang="ja-JP" altLang="en-US" dirty="0"/>
              <a:t>離散フーリエ変換</a:t>
            </a:r>
            <a:r>
              <a:rPr lang="ja-JP" altLang="en-US" dirty="0" smtClean="0"/>
              <a:t>（</a:t>
            </a:r>
            <a:r>
              <a:rPr lang="en-US" altLang="ja-JP" dirty="0" smtClean="0"/>
              <a:t>2D</a:t>
            </a:r>
            <a:r>
              <a:rPr lang="ja-JP" altLang="en-US" dirty="0" smtClean="0"/>
              <a:t>）</a:t>
            </a:r>
            <a:endParaRPr kumimoji="1" lang="ja-JP" altLang="en-US" dirty="0"/>
          </a:p>
        </p:txBody>
      </p:sp>
      <p:grpSp>
        <p:nvGrpSpPr>
          <p:cNvPr id="8" name="グループ化 7"/>
          <p:cNvGrpSpPr/>
          <p:nvPr/>
        </p:nvGrpSpPr>
        <p:grpSpPr>
          <a:xfrm>
            <a:off x="630455" y="826882"/>
            <a:ext cx="10656726" cy="1818469"/>
            <a:chOff x="147642" y="2170151"/>
            <a:chExt cx="10656726" cy="1818469"/>
          </a:xfrm>
        </p:grpSpPr>
        <p:sp>
          <p:nvSpPr>
            <p:cNvPr id="9" name="角丸四角形 8"/>
            <p:cNvSpPr/>
            <p:nvPr/>
          </p:nvSpPr>
          <p:spPr>
            <a:xfrm>
              <a:off x="147642" y="2170151"/>
              <a:ext cx="10656726" cy="1818469"/>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147642" y="2201391"/>
              <a:ext cx="10281049" cy="1644181"/>
              <a:chOff x="147642" y="2201391"/>
              <a:chExt cx="10281049" cy="1644181"/>
            </a:xfrm>
          </p:grpSpPr>
          <mc:AlternateContent xmlns:mc="http://schemas.openxmlformats.org/markup-compatibility/2006" xmlns:a14="http://schemas.microsoft.com/office/drawing/2010/main">
            <mc:Choice Requires="a14">
              <p:sp>
                <p:nvSpPr>
                  <p:cNvPr id="11" name="正方形/長方形 10"/>
                  <p:cNvSpPr/>
                  <p:nvPr/>
                </p:nvSpPr>
                <p:spPr>
                  <a:xfrm>
                    <a:off x="6196635" y="2673520"/>
                    <a:ext cx="4232056" cy="113114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a:rPr>
                                <m:t>𝑥𝑦</m:t>
                              </m:r>
                            </m:sub>
                          </m:sSub>
                          <m:r>
                            <a:rPr lang="en-US" altLang="ja-JP" sz="2400" i="1">
                              <a:latin typeface="Cambria Math"/>
                            </a:rPr>
                            <m:t>=</m:t>
                          </m:r>
                          <m:nary>
                            <m:naryPr>
                              <m:chr m:val="∑"/>
                              <m:ctrlPr>
                                <a:rPr lang="en-US" altLang="ja-JP" sz="2400" i="1">
                                  <a:latin typeface="Cambria Math" panose="02040503050406030204" pitchFamily="18" charset="0"/>
                                </a:rPr>
                              </m:ctrlPr>
                            </m:naryPr>
                            <m:sub>
                              <m:r>
                                <m:rPr>
                                  <m:brk m:alnAt="23"/>
                                </m:rPr>
                                <a:rPr lang="en-US" altLang="ja-JP" sz="2400" i="1">
                                  <a:latin typeface="Cambria Math"/>
                                </a:rPr>
                                <m:t>𝑣</m:t>
                              </m:r>
                              <m:r>
                                <a:rPr lang="en-US" altLang="ja-JP" sz="2400" i="1">
                                  <a:latin typeface="Cambria Math"/>
                                </a:rPr>
                                <m:t>=0</m:t>
                              </m:r>
                            </m:sub>
                            <m:sup>
                              <m:r>
                                <a:rPr lang="en-US" altLang="ja-JP" sz="2400" i="1">
                                  <a:latin typeface="Cambria Math"/>
                                  <a:ea typeface="Cambria Math"/>
                                </a:rPr>
                                <m:t>𝐻</m:t>
                              </m:r>
                              <m:r>
                                <a:rPr lang="en-US" altLang="ja-JP" sz="2400" i="1">
                                  <a:latin typeface="Cambria Math"/>
                                  <a:ea typeface="Cambria Math"/>
                                </a:rPr>
                                <m:t>−1</m:t>
                              </m:r>
                            </m:sup>
                            <m:e>
                              <m:nary>
                                <m:naryPr>
                                  <m:chr m:val="∑"/>
                                  <m:ctrlPr>
                                    <a:rPr lang="en-US" altLang="ja-JP" sz="2400" i="1">
                                      <a:latin typeface="Cambria Math" panose="02040503050406030204" pitchFamily="18" charset="0"/>
                                    </a:rPr>
                                  </m:ctrlPr>
                                </m:naryPr>
                                <m:sub>
                                  <m:r>
                                    <a:rPr lang="en-US" altLang="ja-JP" sz="2400" i="1">
                                      <a:latin typeface="Cambria Math"/>
                                    </a:rPr>
                                    <m:t>𝑢</m:t>
                                  </m:r>
                                  <m:r>
                                    <a:rPr lang="en-US" altLang="ja-JP" sz="2400" i="1">
                                      <a:latin typeface="Cambria Math"/>
                                    </a:rPr>
                                    <m:t>=0</m:t>
                                  </m:r>
                                </m:sub>
                                <m:sup>
                                  <m:r>
                                    <a:rPr lang="en-US" altLang="ja-JP" sz="2400" i="1">
                                      <a:latin typeface="Cambria Math"/>
                                      <a:ea typeface="Cambria Math"/>
                                    </a:rPr>
                                    <m:t>𝑊</m:t>
                                  </m:r>
                                  <m:r>
                                    <a:rPr lang="en-US" altLang="ja-JP" sz="2400" i="1">
                                      <a:latin typeface="Cambria Math"/>
                                      <a:ea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𝑢𝑣</m:t>
                                      </m:r>
                                    </m:sub>
                                  </m:sSub>
                                  <m:sSup>
                                    <m:sSupPr>
                                      <m:ctrlPr>
                                        <a:rPr lang="en-US" altLang="ja-JP" sz="2400" i="1">
                                          <a:latin typeface="Cambria Math" panose="02040503050406030204" pitchFamily="18" charset="0"/>
                                        </a:rPr>
                                      </m:ctrlPr>
                                    </m:sSupPr>
                                    <m:e>
                                      <m:r>
                                        <a:rPr lang="en-US" altLang="ja-JP" sz="2400" i="1">
                                          <a:latin typeface="Cambria Math"/>
                                        </a:rPr>
                                        <m:t>𝑒</m:t>
                                      </m:r>
                                    </m:e>
                                    <m:sup>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i="1">
                                          <a:latin typeface="Cambria Math"/>
                                        </a:rPr>
                                        <m:t>𝑖</m:t>
                                      </m:r>
                                    </m:sup>
                                  </m:sSup>
                                  <m:sSup>
                                    <m:sSupPr>
                                      <m:ctrlPr>
                                        <a:rPr lang="en-US" altLang="ja-JP" sz="2400" i="1">
                                          <a:latin typeface="Cambria Math" panose="02040503050406030204" pitchFamily="18" charset="0"/>
                                        </a:rPr>
                                      </m:ctrlPr>
                                    </m:sSupPr>
                                    <m:e>
                                      <m:r>
                                        <a:rPr lang="en-US" altLang="ja-JP" sz="2400" i="1">
                                          <a:latin typeface="Cambria Math"/>
                                        </a:rPr>
                                        <m:t>𝑒</m:t>
                                      </m:r>
                                    </m:e>
                                    <m:sup>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r>
                                        <a:rPr lang="en-US" altLang="ja-JP" sz="2400" i="1">
                                          <a:latin typeface="Cambria Math"/>
                                        </a:rPr>
                                        <m:t>𝑖</m:t>
                                      </m:r>
                                    </m:sup>
                                  </m:sSup>
                                </m:e>
                              </m:nary>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196635" y="2673520"/>
                    <a:ext cx="4232056" cy="1131143"/>
                  </a:xfrm>
                  <a:prstGeom prst="rect">
                    <a:avLst/>
                  </a:prstGeom>
                  <a:blipFill rotWithShape="0">
                    <a:blip r:embed="rId3"/>
                    <a:stretch>
                      <a:fillRect/>
                    </a:stretch>
                  </a:blipFill>
                </p:spPr>
                <p:txBody>
                  <a:bodyPr/>
                  <a:lstStyle/>
                  <a:p>
                    <a:r>
                      <a:rPr lang="ja-JP" altLang="en-US">
                        <a:noFill/>
                      </a:rPr>
                      <a:t> </a:t>
                    </a:r>
                  </a:p>
                </p:txBody>
              </p:sp>
            </mc:Fallback>
          </mc:AlternateContent>
          <p:sp>
            <p:nvSpPr>
              <p:cNvPr id="12" name="テキスト ボックス 11"/>
              <p:cNvSpPr txBox="1"/>
              <p:nvPr/>
            </p:nvSpPr>
            <p:spPr>
              <a:xfrm>
                <a:off x="255848" y="2264468"/>
                <a:ext cx="237276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6196635" y="2201391"/>
                <a:ext cx="2680542"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逆フーリエ変換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4" name="正方形/長方形 13"/>
                  <p:cNvSpPr/>
                  <p:nvPr/>
                </p:nvSpPr>
                <p:spPr>
                  <a:xfrm>
                    <a:off x="147642" y="2673520"/>
                    <a:ext cx="5135573" cy="1172052"/>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𝑢𝑣</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en-US" altLang="ja-JP" sz="2400" i="1">
                                  <a:latin typeface="Cambria Math"/>
                                </a:rPr>
                                <m:t>𝑊𝐻</m:t>
                              </m:r>
                            </m:den>
                          </m:f>
                          <m:nary>
                            <m:naryPr>
                              <m:chr m:val="∑"/>
                              <m:ctrlPr>
                                <a:rPr lang="en-US" altLang="ja-JP" sz="2400" i="1">
                                  <a:latin typeface="Cambria Math" panose="02040503050406030204" pitchFamily="18" charset="0"/>
                                </a:rPr>
                              </m:ctrlPr>
                            </m:naryPr>
                            <m:sub>
                              <m:r>
                                <a:rPr lang="en-US" altLang="ja-JP" sz="2400" i="1">
                                  <a:latin typeface="Cambria Math"/>
                                </a:rPr>
                                <m:t>𝑦</m:t>
                              </m:r>
                              <m:r>
                                <a:rPr lang="en-US" altLang="ja-JP" sz="2400" i="1">
                                  <a:latin typeface="Cambria Math"/>
                                </a:rPr>
                                <m:t>=0</m:t>
                              </m:r>
                            </m:sub>
                            <m:sup>
                              <m:r>
                                <a:rPr lang="en-US" altLang="ja-JP" sz="2400" i="1">
                                  <a:latin typeface="Cambria Math"/>
                                  <a:ea typeface="Cambria Math"/>
                                </a:rPr>
                                <m:t>𝐻</m:t>
                              </m:r>
                              <m:r>
                                <a:rPr lang="en-US" altLang="ja-JP" sz="2400" i="1">
                                  <a:latin typeface="Cambria Math"/>
                                  <a:ea typeface="Cambria Math"/>
                                </a:rPr>
                                <m:t>−1</m:t>
                              </m:r>
                            </m:sup>
                            <m:e>
                              <m:nary>
                                <m:naryPr>
                                  <m:chr m:val="∑"/>
                                  <m:ctrlPr>
                                    <a:rPr lang="en-US" altLang="ja-JP" sz="2400" i="1">
                                      <a:latin typeface="Cambria Math" panose="02040503050406030204" pitchFamily="18" charset="0"/>
                                    </a:rPr>
                                  </m:ctrlPr>
                                </m:naryPr>
                                <m:sub>
                                  <m:r>
                                    <a:rPr lang="en-US" altLang="ja-JP" sz="2400" i="1">
                                      <a:latin typeface="Cambria Math"/>
                                    </a:rPr>
                                    <m:t>𝑥</m:t>
                                  </m:r>
                                  <m:r>
                                    <a:rPr lang="en-US" altLang="ja-JP" sz="2400" i="1">
                                      <a:latin typeface="Cambria Math"/>
                                    </a:rPr>
                                    <m:t>=0</m:t>
                                  </m:r>
                                </m:sub>
                                <m:sup>
                                  <m:r>
                                    <a:rPr lang="en-US" altLang="ja-JP" sz="2400" i="1">
                                      <a:latin typeface="Cambria Math"/>
                                      <a:ea typeface="Cambria Math"/>
                                    </a:rPr>
                                    <m:t>𝑊</m:t>
                                  </m:r>
                                  <m:r>
                                    <a:rPr lang="en-US" altLang="ja-JP" sz="2400" i="1">
                                      <a:latin typeface="Cambria Math"/>
                                      <a:ea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a:rPr>
                                        <m:t>𝑥𝑦</m:t>
                                      </m:r>
                                    </m:sub>
                                  </m:sSub>
                                  <m:sSup>
                                    <m:sSupPr>
                                      <m:ctrlPr>
                                        <a:rPr lang="en-US" altLang="ja-JP" sz="2400" i="1">
                                          <a:latin typeface="Cambria Math" panose="02040503050406030204" pitchFamily="18" charset="0"/>
                                        </a:rPr>
                                      </m:ctrlPr>
                                    </m:sSupPr>
                                    <m:e>
                                      <m:r>
                                        <a:rPr lang="en-US" altLang="ja-JP" sz="2400" i="1">
                                          <a:latin typeface="Cambria Math"/>
                                        </a:rPr>
                                        <m:t>𝑒</m:t>
                                      </m:r>
                                    </m:e>
                                    <m: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i="1">
                                          <a:latin typeface="Cambria Math"/>
                                        </a:rPr>
                                        <m:t>𝑖</m:t>
                                      </m:r>
                                    </m:sup>
                                  </m:sSup>
                                  <m:sSup>
                                    <m:sSupPr>
                                      <m:ctrlPr>
                                        <a:rPr lang="en-US" altLang="ja-JP" sz="2400" i="1">
                                          <a:latin typeface="Cambria Math" panose="02040503050406030204" pitchFamily="18" charset="0"/>
                                        </a:rPr>
                                      </m:ctrlPr>
                                    </m:sSupPr>
                                    <m:e>
                                      <m:r>
                                        <a:rPr lang="en-US" altLang="ja-JP" sz="2400" i="1">
                                          <a:latin typeface="Cambria Math"/>
                                        </a:rPr>
                                        <m:t>𝑒</m:t>
                                      </m:r>
                                    </m:e>
                                    <m: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r>
                                        <a:rPr lang="en-US" altLang="ja-JP" sz="2400" i="1">
                                          <a:latin typeface="Cambria Math"/>
                                        </a:rPr>
                                        <m:t>𝑖</m:t>
                                      </m:r>
                                    </m:sup>
                                  </m:sSup>
                                </m:e>
                              </m:nary>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47642" y="2673520"/>
                    <a:ext cx="4318555" cy="992131"/>
                  </a:xfrm>
                  <a:prstGeom prst="rect">
                    <a:avLst/>
                  </a:prstGeom>
                  <a:blipFill rotWithShape="1">
                    <a:blip r:embed="rId4"/>
                    <a:stretch>
                      <a:fillRect/>
                    </a:stretch>
                  </a:blipFill>
                </p:spPr>
                <p:txBody>
                  <a:bodyPr/>
                  <a:lstStyle/>
                  <a:p>
                    <a:r>
                      <a:rPr lang="ja-JP" altLang="en-US">
                        <a:noFill/>
                      </a:rPr>
                      <a:t> </a:t>
                    </a:r>
                  </a:p>
                </p:txBody>
              </p:sp>
            </mc:Fallback>
          </mc:AlternateContent>
        </p:grpSp>
      </p:grpSp>
      <p:grpSp>
        <p:nvGrpSpPr>
          <p:cNvPr id="4" name="グループ化 3"/>
          <p:cNvGrpSpPr/>
          <p:nvPr/>
        </p:nvGrpSpPr>
        <p:grpSpPr>
          <a:xfrm>
            <a:off x="972459" y="3356118"/>
            <a:ext cx="2761341" cy="2761464"/>
            <a:chOff x="1645559" y="2789516"/>
            <a:chExt cx="3561120" cy="3561278"/>
          </a:xfrm>
        </p:grpSpPr>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559" y="3973156"/>
              <a:ext cx="1189394" cy="1189394"/>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559" y="5161400"/>
              <a:ext cx="1189394" cy="1189394"/>
            </a:xfrm>
            <a:prstGeom prst="rect">
              <a:avLst/>
            </a:prstGeom>
          </p:spPr>
        </p:pic>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9835" y="3973156"/>
              <a:ext cx="1189394" cy="1189394"/>
            </a:xfrm>
            <a:prstGeom prst="rect">
              <a:avLst/>
            </a:prstGeom>
          </p:spPr>
        </p:pic>
        <p:pic>
          <p:nvPicPr>
            <p:cNvPr id="21" name="図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9835" y="5161400"/>
              <a:ext cx="1189394" cy="1189394"/>
            </a:xfrm>
            <a:prstGeom prst="rect">
              <a:avLst/>
            </a:prstGeom>
          </p:spPr>
        </p:pic>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7285" y="3973156"/>
              <a:ext cx="1189394" cy="1189394"/>
            </a:xfrm>
            <a:prstGeom prst="rect">
              <a:avLst/>
            </a:prstGeom>
          </p:spPr>
        </p:pic>
        <p:pic>
          <p:nvPicPr>
            <p:cNvPr id="23" name="図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7285" y="5161400"/>
              <a:ext cx="1189394" cy="1189394"/>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559" y="2789516"/>
              <a:ext cx="1189394" cy="1189394"/>
            </a:xfrm>
            <a:prstGeom prst="rect">
              <a:avLst/>
            </a:prstGeom>
          </p:spPr>
        </p:pic>
        <p:pic>
          <p:nvPicPr>
            <p:cNvPr id="25" name="図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9835" y="2789516"/>
              <a:ext cx="1189394" cy="1189394"/>
            </a:xfrm>
            <a:prstGeom prst="rect">
              <a:avLst/>
            </a:prstGeom>
          </p:spPr>
        </p:pic>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7285" y="2789516"/>
              <a:ext cx="1189394" cy="1189394"/>
            </a:xfrm>
            <a:prstGeom prst="rect">
              <a:avLst/>
            </a:prstGeom>
          </p:spPr>
        </p:pic>
      </p:grpSp>
      <p:sp>
        <p:nvSpPr>
          <p:cNvPr id="6" name="左中かっこ 5"/>
          <p:cNvSpPr/>
          <p:nvPr/>
        </p:nvSpPr>
        <p:spPr>
          <a:xfrm>
            <a:off x="812324" y="4282145"/>
            <a:ext cx="140175"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左中かっこ 29"/>
          <p:cNvSpPr/>
          <p:nvPr/>
        </p:nvSpPr>
        <p:spPr>
          <a:xfrm rot="5400000">
            <a:off x="2303897" y="2855661"/>
            <a:ext cx="89141"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正方形/長方形 6"/>
          <p:cNvSpPr/>
          <p:nvPr/>
        </p:nvSpPr>
        <p:spPr>
          <a:xfrm>
            <a:off x="265780" y="4503992"/>
            <a:ext cx="474810" cy="523220"/>
          </a:xfrm>
          <a:prstGeom prst="rect">
            <a:avLst/>
          </a:prstGeom>
        </p:spPr>
        <p:txBody>
          <a:bodyPr wrap="none">
            <a:spAutoFit/>
          </a:bodyPr>
          <a:lstStyle/>
          <a:p>
            <a:r>
              <a:rPr lang="en-US" altLang="ja-JP" sz="2800" b="1" i="1" dirty="0" smtClean="0">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sz="2800" b="1" i="1" dirty="0"/>
          </a:p>
        </p:txBody>
      </p:sp>
      <p:sp>
        <p:nvSpPr>
          <p:cNvPr id="31" name="正方形/長方形 30"/>
          <p:cNvSpPr/>
          <p:nvPr/>
        </p:nvSpPr>
        <p:spPr>
          <a:xfrm>
            <a:off x="2109549" y="2892907"/>
            <a:ext cx="510076" cy="523220"/>
          </a:xfrm>
          <a:prstGeom prst="rect">
            <a:avLst/>
          </a:prstGeom>
        </p:spPr>
        <p:txBody>
          <a:bodyPr wrap="none">
            <a:spAutoFit/>
          </a:bodyPr>
          <a:lstStyle/>
          <a:p>
            <a:r>
              <a:rPr lang="en-US" altLang="ja-JP" sz="2800" b="1" i="1" dirty="0"/>
              <a:t>W</a:t>
            </a:r>
            <a:endParaRPr lang="ja-JP" altLang="en-US" sz="2800" b="1" i="1" dirty="0"/>
          </a:p>
        </p:txBody>
      </p:sp>
      <mc:AlternateContent xmlns:mc="http://schemas.openxmlformats.org/markup-compatibility/2006" xmlns:a14="http://schemas.microsoft.com/office/drawing/2010/main">
        <mc:Choice Requires="a14">
          <p:sp>
            <p:nvSpPr>
              <p:cNvPr id="32" name="正方形/長方形 31"/>
              <p:cNvSpPr/>
              <p:nvPr/>
            </p:nvSpPr>
            <p:spPr>
              <a:xfrm>
                <a:off x="7715522" y="4056637"/>
                <a:ext cx="4276469" cy="2011513"/>
              </a:xfrm>
              <a:prstGeom prst="rect">
                <a:avLst/>
              </a:prstGeom>
            </p:spPr>
            <p:txBody>
              <a:bodyPr wrap="square">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縦横方向に周期</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H/W</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で繰り返す離散値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a:rPr>
                          <m:t>𝑓</m:t>
                        </m:r>
                      </m:e>
                      <m:sub>
                        <m:r>
                          <a:rPr lang="en-US" altLang="ja-JP" sz="2000" i="1">
                            <a:latin typeface="Cambria Math"/>
                          </a:rPr>
                          <m:t>𝑥𝑦</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を，離散値 </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𝐹</m:t>
                        </m:r>
                      </m:e>
                      <m:sub>
                        <m:r>
                          <a:rPr lang="en-US" altLang="ja-JP" sz="2000" b="0" i="1" smtClean="0">
                            <a:latin typeface="Cambria Math" panose="02040503050406030204" pitchFamily="18" charset="0"/>
                          </a:rPr>
                          <m:t>𝑢𝑣</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𝑓</m:t>
                        </m:r>
                      </m:e>
                      <m:sub>
                        <m:r>
                          <a:rPr lang="en-US" altLang="ja-JP" sz="2000" i="1">
                            <a:latin typeface="Cambria Math"/>
                          </a:rPr>
                          <m:t>𝑥𝑦</m:t>
                        </m:r>
                      </m:sub>
                    </m:sSub>
                  </m:oMath>
                </a14:m>
                <a:r>
                  <a:rPr lang="ja-JP" altLang="en-US" sz="2000" dirty="0" smtClean="0"/>
                  <a:t>と</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𝐹</m:t>
                        </m:r>
                      </m:e>
                      <m:sub>
                        <m:r>
                          <a:rPr lang="en-US" altLang="ja-JP" sz="2000" i="1">
                            <a:latin typeface="Cambria Math" panose="02040503050406030204" pitchFamily="18" charset="0"/>
                          </a:rPr>
                          <m:t>𝑢𝑣</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は複素数列．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𝑓</m:t>
                        </m:r>
                      </m:e>
                      <m:sub>
                        <m:r>
                          <a:rPr lang="en-US" altLang="ja-JP" sz="2000" i="1">
                            <a:latin typeface="Cambria Math"/>
                          </a:rPr>
                          <m:t>𝑥𝑦</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は画像（実数列）のことが多い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7715522" y="4056637"/>
                <a:ext cx="4276469" cy="2011513"/>
              </a:xfrm>
              <a:prstGeom prst="rect">
                <a:avLst/>
              </a:prstGeom>
              <a:blipFill>
                <a:blip r:embed="rId6"/>
                <a:stretch>
                  <a:fillRect l="-1569" t="-1818" b="-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987187" y="6101446"/>
                <a:ext cx="970970" cy="756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a:rPr>
                            <m:t>𝑓</m:t>
                          </m:r>
                        </m:e>
                        <m:sub>
                          <m:r>
                            <a:rPr lang="en-US" altLang="ja-JP" sz="4000" i="1">
                              <a:latin typeface="Cambria Math"/>
                            </a:rPr>
                            <m:t>𝑥𝑦</m:t>
                          </m:r>
                        </m:sub>
                      </m:sSub>
                    </m:oMath>
                  </m:oMathPara>
                </a14:m>
                <a:endParaRPr lang="ja-JP" altLang="en-US" sz="40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987187" y="6101446"/>
                <a:ext cx="970970" cy="756554"/>
              </a:xfrm>
              <a:prstGeom prst="rect">
                <a:avLst/>
              </a:prstGeom>
              <a:blipFill rotWithShape="0">
                <a:blip r:embed="rId7"/>
                <a:stretch>
                  <a:fillRect/>
                </a:stretch>
              </a:blipFill>
            </p:spPr>
            <p:txBody>
              <a:bodyPr/>
              <a:lstStyle/>
              <a:p>
                <a:r>
                  <a:rPr lang="ja-JP" altLang="en-US">
                    <a:noFill/>
                  </a:rPr>
                  <a:t> </a:t>
                </a:r>
              </a:p>
            </p:txBody>
          </p:sp>
        </mc:Fallback>
      </mc:AlternateContent>
      <p:sp>
        <p:nvSpPr>
          <p:cNvPr id="57" name="左中かっこ 56"/>
          <p:cNvSpPr/>
          <p:nvPr/>
        </p:nvSpPr>
        <p:spPr>
          <a:xfrm rot="5400000">
            <a:off x="6047676" y="2855661"/>
            <a:ext cx="89141"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正方形/長方形 57"/>
          <p:cNvSpPr/>
          <p:nvPr/>
        </p:nvSpPr>
        <p:spPr>
          <a:xfrm>
            <a:off x="5853328" y="2892907"/>
            <a:ext cx="510076" cy="523220"/>
          </a:xfrm>
          <a:prstGeom prst="rect">
            <a:avLst/>
          </a:prstGeom>
        </p:spPr>
        <p:txBody>
          <a:bodyPr wrap="none">
            <a:spAutoFit/>
          </a:bodyPr>
          <a:lstStyle/>
          <a:p>
            <a:r>
              <a:rPr lang="en-US" altLang="ja-JP" sz="2800" b="1" i="1" dirty="0"/>
              <a:t>W</a:t>
            </a:r>
            <a:endParaRPr lang="ja-JP" altLang="en-US" sz="2800" b="1" i="1" dirty="0"/>
          </a:p>
        </p:txBody>
      </p:sp>
      <mc:AlternateContent xmlns:mc="http://schemas.openxmlformats.org/markup-compatibility/2006" xmlns:a14="http://schemas.microsoft.com/office/drawing/2010/main">
        <mc:Choice Requires="a14">
          <p:sp>
            <p:nvSpPr>
              <p:cNvPr id="59" name="正方形/長方形 58"/>
              <p:cNvSpPr/>
              <p:nvPr/>
            </p:nvSpPr>
            <p:spPr>
              <a:xfrm>
                <a:off x="5563145" y="6150114"/>
                <a:ext cx="998543"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𝐹</m:t>
                          </m:r>
                        </m:e>
                        <m:sub>
                          <m:r>
                            <a:rPr lang="en-US" altLang="ja-JP" sz="4000" b="0" i="1" smtClean="0">
                              <a:latin typeface="Cambria Math" panose="02040503050406030204" pitchFamily="18" charset="0"/>
                            </a:rPr>
                            <m:t>𝑢𝑣</m:t>
                          </m:r>
                        </m:sub>
                      </m:sSub>
                    </m:oMath>
                  </m:oMathPara>
                </a14:m>
                <a:endParaRPr lang="ja-JP" altLang="en-US" sz="4000"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5563145" y="6150114"/>
                <a:ext cx="998543" cy="707886"/>
              </a:xfrm>
              <a:prstGeom prst="rect">
                <a:avLst/>
              </a:prstGeom>
              <a:blipFill rotWithShape="0">
                <a:blip r:embed="rId8"/>
                <a:stretch>
                  <a:fillRect/>
                </a:stretch>
              </a:blipFill>
            </p:spPr>
            <p:txBody>
              <a:bodyPr/>
              <a:lstStyle/>
              <a:p>
                <a:r>
                  <a:rPr lang="ja-JP" altLang="en-US">
                    <a:noFill/>
                  </a:rPr>
                  <a:t> </a:t>
                </a:r>
              </a:p>
            </p:txBody>
          </p:sp>
        </mc:Fallback>
      </mc:AlternateContent>
      <p:sp>
        <p:nvSpPr>
          <p:cNvPr id="60" name="左中かっこ 59"/>
          <p:cNvSpPr/>
          <p:nvPr/>
        </p:nvSpPr>
        <p:spPr>
          <a:xfrm>
            <a:off x="4488974" y="4282145"/>
            <a:ext cx="140175"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正方形/長方形 60"/>
          <p:cNvSpPr/>
          <p:nvPr/>
        </p:nvSpPr>
        <p:spPr>
          <a:xfrm>
            <a:off x="3942430" y="4503992"/>
            <a:ext cx="474810" cy="523220"/>
          </a:xfrm>
          <a:prstGeom prst="rect">
            <a:avLst/>
          </a:prstGeom>
        </p:spPr>
        <p:txBody>
          <a:bodyPr wrap="none">
            <a:spAutoFit/>
          </a:bodyPr>
          <a:lstStyle/>
          <a:p>
            <a:r>
              <a:rPr lang="en-US" altLang="ja-JP" sz="2800" b="1" i="1" dirty="0" smtClean="0">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sz="2800" b="1" i="1" dirty="0"/>
          </a:p>
        </p:txBody>
      </p:sp>
    </p:spTree>
    <p:extLst>
      <p:ext uri="{BB962C8B-B14F-4D97-AF65-F5344CB8AC3E}">
        <p14:creationId xmlns:p14="http://schemas.microsoft.com/office/powerpoint/2010/main" val="6924984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図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9993" y="346761"/>
            <a:ext cx="1364457" cy="1364457"/>
          </a:xfrm>
          <a:prstGeom prst="rect">
            <a:avLst/>
          </a:prstGeom>
        </p:spPr>
      </p:pic>
      <p:pic>
        <p:nvPicPr>
          <p:cNvPr id="3" name="図 2"/>
          <p:cNvPicPr>
            <a:picLocks noChangeAspect="1"/>
          </p:cNvPicPr>
          <p:nvPr/>
        </p:nvPicPr>
        <p:blipFill>
          <a:blip r:embed="rId4"/>
          <a:stretch>
            <a:fillRect/>
          </a:stretch>
        </p:blipFill>
        <p:spPr>
          <a:xfrm>
            <a:off x="1030696" y="2141817"/>
            <a:ext cx="1371600" cy="1364456"/>
          </a:xfrm>
          <a:prstGeom prst="rect">
            <a:avLst/>
          </a:prstGeom>
          <a:ln>
            <a:solidFill>
              <a:schemeClr val="tx1"/>
            </a:solidFill>
          </a:ln>
        </p:spPr>
      </p:pic>
      <mc:AlternateContent xmlns:mc="http://schemas.openxmlformats.org/markup-compatibility/2006" xmlns:a14="http://schemas.microsoft.com/office/drawing/2010/main">
        <mc:Choice Requires="a14">
          <p:sp>
            <p:nvSpPr>
              <p:cNvPr id="59" name="正方形/長方形 58"/>
              <p:cNvSpPr/>
              <p:nvPr/>
            </p:nvSpPr>
            <p:spPr>
              <a:xfrm>
                <a:off x="1222466" y="2445161"/>
                <a:ext cx="998543"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smtClean="0">
                              <a:solidFill>
                                <a:schemeClr val="bg1"/>
                              </a:solidFill>
                              <a:latin typeface="Cambria Math" panose="02040503050406030204" pitchFamily="18" charset="0"/>
                            </a:rPr>
                          </m:ctrlPr>
                        </m:sSubPr>
                        <m:e>
                          <m:r>
                            <a:rPr lang="en-US" altLang="ja-JP" sz="4000" b="0" i="1" smtClean="0">
                              <a:solidFill>
                                <a:schemeClr val="bg1"/>
                              </a:solidFill>
                              <a:latin typeface="Cambria Math" panose="02040503050406030204" pitchFamily="18" charset="0"/>
                            </a:rPr>
                            <m:t>𝐹</m:t>
                          </m:r>
                        </m:e>
                        <m:sub>
                          <m:r>
                            <a:rPr lang="en-US" altLang="ja-JP" sz="4000" b="0" i="1" smtClean="0">
                              <a:solidFill>
                                <a:schemeClr val="bg1"/>
                              </a:solidFill>
                              <a:latin typeface="Cambria Math" panose="02040503050406030204" pitchFamily="18" charset="0"/>
                            </a:rPr>
                            <m:t>𝑢𝑣</m:t>
                          </m:r>
                        </m:sub>
                      </m:sSub>
                    </m:oMath>
                  </m:oMathPara>
                </a14:m>
                <a:endParaRPr lang="ja-JP" altLang="en-US" sz="4000" dirty="0">
                  <a:solidFill>
                    <a:schemeClr val="bg1"/>
                  </a:solidFill>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1222466" y="2445161"/>
                <a:ext cx="998543" cy="707886"/>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69488" y="614502"/>
                <a:ext cx="970970" cy="756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smtClean="0">
                              <a:solidFill>
                                <a:schemeClr val="bg1"/>
                              </a:solidFill>
                              <a:latin typeface="Cambria Math" panose="02040503050406030204" pitchFamily="18" charset="0"/>
                            </a:rPr>
                          </m:ctrlPr>
                        </m:sSubPr>
                        <m:e>
                          <m:r>
                            <a:rPr lang="en-US" altLang="ja-JP" sz="4000" i="1">
                              <a:solidFill>
                                <a:schemeClr val="bg1"/>
                              </a:solidFill>
                              <a:latin typeface="Cambria Math"/>
                            </a:rPr>
                            <m:t>𝑓</m:t>
                          </m:r>
                        </m:e>
                        <m:sub>
                          <m:r>
                            <a:rPr lang="en-US" altLang="ja-JP" sz="4000" i="1">
                              <a:solidFill>
                                <a:schemeClr val="bg1"/>
                              </a:solidFill>
                              <a:latin typeface="Cambria Math"/>
                            </a:rPr>
                            <m:t>𝑥𝑦</m:t>
                          </m:r>
                        </m:sub>
                      </m:sSub>
                    </m:oMath>
                  </m:oMathPara>
                </a14:m>
                <a:endParaRPr lang="ja-JP" altLang="en-US" sz="4000" dirty="0">
                  <a:solidFill>
                    <a:schemeClr val="bg1"/>
                  </a:solidFill>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1169488" y="614502"/>
                <a:ext cx="970970" cy="756554"/>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2415460" y="440572"/>
                <a:ext cx="4330801" cy="1131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a:rPr>
                            <m:t>𝑥𝑦</m:t>
                          </m:r>
                        </m:sub>
                      </m:sSub>
                      <m:r>
                        <a:rPr lang="en-US" altLang="ja-JP" sz="2400" i="1" smtClean="0">
                          <a:latin typeface="Cambria Math"/>
                        </a:rPr>
                        <m:t>=</m:t>
                      </m:r>
                      <m:nary>
                        <m:naryPr>
                          <m:chr m:val="∑"/>
                          <m:ctrlPr>
                            <a:rPr lang="en-US" altLang="ja-JP" sz="2400" i="1">
                              <a:latin typeface="Cambria Math" panose="02040503050406030204" pitchFamily="18" charset="0"/>
                            </a:rPr>
                          </m:ctrlPr>
                        </m:naryPr>
                        <m:sub>
                          <m:r>
                            <m:rPr>
                              <m:brk m:alnAt="23"/>
                            </m:rPr>
                            <a:rPr lang="en-US" altLang="ja-JP" sz="2400" i="1">
                              <a:latin typeface="Cambria Math"/>
                            </a:rPr>
                            <m:t>𝑣</m:t>
                          </m:r>
                          <m:r>
                            <a:rPr lang="en-US" altLang="ja-JP" sz="2400" i="1">
                              <a:latin typeface="Cambria Math"/>
                            </a:rPr>
                            <m:t>=0</m:t>
                          </m:r>
                        </m:sub>
                        <m:sup>
                          <m:r>
                            <a:rPr lang="en-US" altLang="ja-JP" sz="2400" i="1">
                              <a:latin typeface="Cambria Math"/>
                              <a:ea typeface="Cambria Math"/>
                            </a:rPr>
                            <m:t>𝐻</m:t>
                          </m:r>
                          <m:r>
                            <a:rPr lang="en-US" altLang="ja-JP" sz="2400" i="1">
                              <a:latin typeface="Cambria Math"/>
                              <a:ea typeface="Cambria Math"/>
                            </a:rPr>
                            <m:t>−1</m:t>
                          </m:r>
                        </m:sup>
                        <m:e>
                          <m:nary>
                            <m:naryPr>
                              <m:chr m:val="∑"/>
                              <m:ctrlPr>
                                <a:rPr lang="en-US" altLang="ja-JP" sz="2400" i="1">
                                  <a:latin typeface="Cambria Math" panose="02040503050406030204" pitchFamily="18" charset="0"/>
                                </a:rPr>
                              </m:ctrlPr>
                            </m:naryPr>
                            <m:sub>
                              <m:r>
                                <a:rPr lang="en-US" altLang="ja-JP" sz="2400" i="1">
                                  <a:latin typeface="Cambria Math"/>
                                </a:rPr>
                                <m:t>𝑢</m:t>
                              </m:r>
                              <m:r>
                                <a:rPr lang="en-US" altLang="ja-JP" sz="2400" i="1">
                                  <a:latin typeface="Cambria Math"/>
                                </a:rPr>
                                <m:t>=0</m:t>
                              </m:r>
                            </m:sub>
                            <m:sup>
                              <m:r>
                                <a:rPr lang="en-US" altLang="ja-JP" sz="2400" i="1">
                                  <a:latin typeface="Cambria Math"/>
                                  <a:ea typeface="Cambria Math"/>
                                </a:rPr>
                                <m:t>𝑊</m:t>
                              </m:r>
                              <m:r>
                                <a:rPr lang="en-US" altLang="ja-JP" sz="2400" i="1">
                                  <a:latin typeface="Cambria Math"/>
                                  <a:ea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𝑢𝑣</m:t>
                                  </m:r>
                                </m:sub>
                              </m:sSub>
                              <m:sSup>
                                <m:sSupPr>
                                  <m:ctrlPr>
                                    <a:rPr lang="en-US" altLang="ja-JP" sz="2400" i="1">
                                      <a:latin typeface="Cambria Math" panose="02040503050406030204" pitchFamily="18" charset="0"/>
                                    </a:rPr>
                                  </m:ctrlPr>
                                </m:sSupPr>
                                <m:e>
                                  <m:r>
                                    <a:rPr lang="en-US" altLang="ja-JP" sz="2400" i="1">
                                      <a:latin typeface="Cambria Math"/>
                                    </a:rPr>
                                    <m:t>𝑒</m:t>
                                  </m:r>
                                </m:e>
                                <m:sup>
                                  <m:d>
                                    <m:dPr>
                                      <m:ctrlPr>
                                        <a:rPr lang="en-US" altLang="ja-JP" sz="2400" b="0" i="1" smtClean="0">
                                          <a:latin typeface="Cambria Math" panose="02040503050406030204" pitchFamily="18" charset="0"/>
                                        </a:rPr>
                                      </m:ctrlPr>
                                    </m:dPr>
                                    <m:e>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e>
                                  </m:d>
                                  <m:r>
                                    <a:rPr lang="en-US" altLang="ja-JP" sz="2400" i="1">
                                      <a:latin typeface="Cambria Math"/>
                                    </a:rPr>
                                    <m:t>𝑖</m:t>
                                  </m:r>
                                </m:sup>
                              </m:sSup>
                            </m:e>
                          </m:nary>
                        </m:e>
                      </m:nary>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2415460" y="440572"/>
                <a:ext cx="4330801" cy="11311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439855" y="4017846"/>
                <a:ext cx="6405445" cy="2125325"/>
              </a:xfrm>
              <a:prstGeom prst="rect">
                <a:avLst/>
              </a:prstGeom>
              <a:noFill/>
            </p:spPr>
            <p:txBody>
              <a:bodyPr wrap="square" rtlCol="0">
                <a:spAutoFit/>
              </a:bodyPr>
              <a:lstStyle/>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0,0</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は定数（直流成分）の係数</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において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縦に</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u</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回</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横に</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回振動する正弦波画像</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の係数</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U=v</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がもっとも高周波で，</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u</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N-1</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u</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の正弦波と同じ周波数</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（位相は逆）</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439855" y="4017846"/>
                <a:ext cx="6405445" cy="2125325"/>
              </a:xfrm>
              <a:prstGeom prst="rect">
                <a:avLst/>
              </a:prstGeom>
              <a:blipFill rotWithShape="0">
                <a:blip r:embed="rId8"/>
                <a:stretch>
                  <a:fillRect l="-1237" t="-1719" r="-761" b="-5731"/>
                </a:stretch>
              </a:blipFill>
            </p:spPr>
            <p:txBody>
              <a:bodyPr/>
              <a:lstStyle/>
              <a:p>
                <a:r>
                  <a:rPr lang="ja-JP" altLang="en-US">
                    <a:noFill/>
                  </a:rPr>
                  <a:t> </a:t>
                </a:r>
              </a:p>
            </p:txBody>
          </p:sp>
        </mc:Fallback>
      </mc:AlternateContent>
      <p:pic>
        <p:nvPicPr>
          <p:cNvPr id="66" name="Picture 59" descr="C:\MyProgram\ToyCodes\FourieTransform\MapDef\sin_u0_v0.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3447"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0" descr="C:\MyProgram\ToyCodes\FourieTransform\MapDef\sin_u1_v0.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8916"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2" descr="C:\MyProgram\ToyCodes\FourieTransform\MapDef\sin_u2_v0.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74386"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3" descr="C:\MyProgram\ToyCodes\FourieTransform\MapDef\sin_u16_v0.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5105"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4" descr="C:\MyProgram\ToyCodes\FourieTransform\MapDef\sin_u30_v0.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6560"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5" descr="C:\MyProgram\ToyCodes\FourieTransform\MapDef\sin_u31_v0.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02027"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6" descr="C:\MyProgram\ToyCodes\FourieTransform\MapDef\sin_u0_v1.bmp"/>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63447"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7" descr="C:\MyProgram\ToyCodes\FourieTransform\MapDef\sin_u1_v1.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18916"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8" descr="C:\MyProgram\ToyCodes\FourieTransform\MapDef\sin_u2_v1.bm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74386"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9" descr="C:\MyProgram\ToyCodes\FourieTransform\MapDef\sin_u16_v1.bm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25105"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0" descr="C:\MyProgram\ToyCodes\FourieTransform\MapDef\sin_u30_v1.bm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46560"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1" descr="C:\MyProgram\ToyCodes\FourieTransform\MapDef\sin_u31_v1.bm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02027" y="4418671"/>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2" descr="C:\MyProgram\ToyCodes\FourieTransform\MapDef\sin_u0_v2.bm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63447"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3" descr="C:\MyProgram\ToyCodes\FourieTransform\MapDef\sin_u1_v2.bm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18916"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4" descr="C:\MyProgram\ToyCodes\FourieTransform\MapDef\sin_u2_v2.bm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74386"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75" descr="C:\MyProgram\ToyCodes\FourieTransform\MapDef\sin_u16_v2.bm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825105"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76" descr="C:\MyProgram\ToyCodes\FourieTransform\MapDef\sin_u30_v2.bm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446560"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7" descr="C:\MyProgram\ToyCodes\FourieTransform\MapDef\sin_u31_v2.bmp"/>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02027" y="3926022"/>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78" descr="C:\MyProgram\ToyCodes\FourieTransform\MapDef\sin_u0_v16.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3447"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79" descr="C:\MyProgram\ToyCodes\FourieTransform\MapDef\sin_u1_v16.bmp"/>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18916"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0" descr="C:\MyProgram\ToyCodes\FourieTransform\MapDef\sin_u2_v16.bmp"/>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174386"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1" descr="C:\MyProgram\ToyCodes\FourieTransform\MapDef\sin_u16_v16.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5105"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2" descr="C:\MyProgram\ToyCodes\FourieTransform\MapDef\sin_u30_v16.bmp"/>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446560"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3" descr="C:\MyProgram\ToyCodes\FourieTransform\MapDef\sin_u31_v16.bmp"/>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002027"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4" descr="C:\MyProgram\ToyCodes\FourieTransform\MapDef\sin_u0_v30.bmp"/>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063447"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5" descr="C:\MyProgram\ToyCodes\FourieTransform\MapDef\sin_u1_v30.bmp"/>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618916"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6" descr="C:\MyProgram\ToyCodes\FourieTransform\MapDef\sin_u2_v30.bmp"/>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74386"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7" descr="C:\MyProgram\ToyCodes\FourieTransform\MapDef\sin_u16_v30.bmp"/>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825105"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88" descr="C:\MyProgram\ToyCodes\FourieTransform\MapDef\sin_u30_v30.bmp"/>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446560"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89" descr="C:\MyProgram\ToyCodes\FourieTransform\MapDef\sin_u31_v30.bmp"/>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1002027" y="2658571"/>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0" descr="C:\MyProgram\ToyCodes\FourieTransform\MapDef\sin_u0_v31.bmp"/>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063447"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1" descr="C:\MyProgram\ToyCodes\FourieTransform\MapDef\sin_u1_v31.bmp"/>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618916"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2" descr="C:\MyProgram\ToyCodes\FourieTransform\MapDef\sin_u2_v31.bmp"/>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174386"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3" descr="C:\MyProgram\ToyCodes\FourieTransform\MapDef\sin_u16_v31.bmp"/>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825105"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4" descr="C:\MyProgram\ToyCodes\FourieTransform\MapDef\sin_u30_v31.bmp"/>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446560"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95" descr="C:\MyProgram\ToyCodes\FourieTransform\MapDef\sin_u31_v31.bmp"/>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1002027" y="2168170"/>
            <a:ext cx="442622" cy="4426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正方形/長方形 16"/>
              <p:cNvSpPr/>
              <p:nvPr/>
            </p:nvSpPr>
            <p:spPr>
              <a:xfrm>
                <a:off x="8256549" y="495476"/>
                <a:ext cx="3005503" cy="1291507"/>
              </a:xfrm>
              <a:prstGeom prst="rect">
                <a:avLst/>
              </a:prstGeom>
            </p:spPr>
            <p:txBody>
              <a:bodyPr wrap="none">
                <a:spAutoFit/>
              </a:bodyPr>
              <a:lstStyle/>
              <a:p>
                <a:r>
                  <a:rPr lang="en-US" altLang="ja-JP" sz="2400" b="0" i="1" dirty="0" smtClean="0">
                    <a:latin typeface="Cambria Math" panose="02040503050406030204" pitchFamily="18" charset="0"/>
                  </a:rPr>
                  <a:t>W=H = 32</a:t>
                </a:r>
                <a:r>
                  <a:rPr lang="ja-JP" altLang="en-US" sz="2400" b="0" dirty="0" smtClean="0">
                    <a:latin typeface="メイリオ" panose="020B0604030504040204" pitchFamily="50" charset="-128"/>
                    <a:ea typeface="メイリオ" panose="020B0604030504040204" pitchFamily="50" charset="-128"/>
                    <a:cs typeface="メイリオ" panose="020B0604030504040204" pitchFamily="50" charset="-128"/>
                  </a:rPr>
                  <a:t>のときの</a:t>
                </a:r>
                <a:endParaRPr lang="en-US" altLang="ja-JP" sz="2400" b="0"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a:rPr lang="en-US" altLang="ja-JP" sz="2400" i="1" smtClean="0">
                              <a:latin typeface="Cambria Math" panose="02040503050406030204" pitchFamily="18" charset="0"/>
                            </a:rPr>
                            <m:t>𝑠𝑖𝑛</m:t>
                          </m:r>
                        </m:fName>
                        <m:e>
                          <m:d>
                            <m:dPr>
                              <m:ctrlPr>
                                <a:rPr lang="en-US" altLang="ja-JP" sz="2400" b="0" i="1" smtClean="0">
                                  <a:latin typeface="Cambria Math" panose="02040503050406030204" pitchFamily="18" charset="0"/>
                                </a:rPr>
                              </m:ctrlPr>
                            </m:dPr>
                            <m:e>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e>
                          </m:d>
                        </m:e>
                      </m:func>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256549" y="495476"/>
                <a:ext cx="3005503" cy="1291507"/>
              </a:xfrm>
              <a:prstGeom prst="rect">
                <a:avLst/>
              </a:prstGeom>
              <a:blipFill rotWithShape="0">
                <a:blip r:embed="rId42"/>
                <a:stretch>
                  <a:fillRect l="-3043" t="-6132"/>
                </a:stretch>
              </a:blipFill>
            </p:spPr>
            <p:txBody>
              <a:bodyPr/>
              <a:lstStyle/>
              <a:p>
                <a:r>
                  <a:rPr lang="ja-JP" altLang="en-US">
                    <a:noFill/>
                  </a:rPr>
                  <a:t> </a:t>
                </a:r>
              </a:p>
            </p:txBody>
          </p:sp>
        </mc:Fallback>
      </mc:AlternateContent>
      <p:cxnSp>
        <p:nvCxnSpPr>
          <p:cNvPr id="29" name="直線矢印コネクタ 28"/>
          <p:cNvCxnSpPr/>
          <p:nvPr/>
        </p:nvCxnSpPr>
        <p:spPr>
          <a:xfrm>
            <a:off x="7796574" y="5448300"/>
            <a:ext cx="39528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7966664" y="1957614"/>
            <a:ext cx="0" cy="365034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a:xfrm>
            <a:off x="8098725" y="5476812"/>
            <a:ext cx="32733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p>
        </p:txBody>
      </p:sp>
      <p:sp>
        <p:nvSpPr>
          <p:cNvPr id="120" name="正方形/長方形 119"/>
          <p:cNvSpPr/>
          <p:nvPr/>
        </p:nvSpPr>
        <p:spPr>
          <a:xfrm>
            <a:off x="8676575" y="5476812"/>
            <a:ext cx="32733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p>
        </p:txBody>
      </p:sp>
      <p:sp>
        <p:nvSpPr>
          <p:cNvPr id="121" name="正方形/長方形 120"/>
          <p:cNvSpPr/>
          <p:nvPr/>
        </p:nvSpPr>
        <p:spPr>
          <a:xfrm>
            <a:off x="9222675" y="5476812"/>
            <a:ext cx="32733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p>
        </p:txBody>
      </p:sp>
      <p:sp>
        <p:nvSpPr>
          <p:cNvPr id="122" name="正方形/長方形 121"/>
          <p:cNvSpPr/>
          <p:nvPr/>
        </p:nvSpPr>
        <p:spPr>
          <a:xfrm>
            <a:off x="9800525" y="547681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p>
        </p:txBody>
      </p:sp>
      <p:sp>
        <p:nvSpPr>
          <p:cNvPr id="123" name="正方形/長方形 122"/>
          <p:cNvSpPr/>
          <p:nvPr/>
        </p:nvSpPr>
        <p:spPr>
          <a:xfrm>
            <a:off x="10429175" y="547681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30</a:t>
            </a:r>
            <a:endParaRPr lang="ja-JP" altLang="en-US" dirty="0"/>
          </a:p>
        </p:txBody>
      </p:sp>
      <p:sp>
        <p:nvSpPr>
          <p:cNvPr id="124" name="正方形/長方形 123"/>
          <p:cNvSpPr/>
          <p:nvPr/>
        </p:nvSpPr>
        <p:spPr>
          <a:xfrm>
            <a:off x="10975275" y="547681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31</a:t>
            </a:r>
            <a:endParaRPr lang="ja-JP" altLang="en-US" dirty="0"/>
          </a:p>
        </p:txBody>
      </p:sp>
      <p:sp>
        <p:nvSpPr>
          <p:cNvPr id="125" name="正方形/長方形 124"/>
          <p:cNvSpPr/>
          <p:nvPr/>
        </p:nvSpPr>
        <p:spPr>
          <a:xfrm>
            <a:off x="7658461" y="4973892"/>
            <a:ext cx="32733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p>
        </p:txBody>
      </p:sp>
      <p:sp>
        <p:nvSpPr>
          <p:cNvPr id="126" name="正方形/長方形 125"/>
          <p:cNvSpPr/>
          <p:nvPr/>
        </p:nvSpPr>
        <p:spPr>
          <a:xfrm>
            <a:off x="7658461" y="4470972"/>
            <a:ext cx="32733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p>
        </p:txBody>
      </p:sp>
      <p:sp>
        <p:nvSpPr>
          <p:cNvPr id="127" name="正方形/長方形 126"/>
          <p:cNvSpPr/>
          <p:nvPr/>
        </p:nvSpPr>
        <p:spPr>
          <a:xfrm>
            <a:off x="7658461" y="3960432"/>
            <a:ext cx="32733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p>
        </p:txBody>
      </p:sp>
      <p:sp>
        <p:nvSpPr>
          <p:cNvPr id="128" name="正方形/長方形 127"/>
          <p:cNvSpPr/>
          <p:nvPr/>
        </p:nvSpPr>
        <p:spPr>
          <a:xfrm>
            <a:off x="7515795" y="333559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p>
        </p:txBody>
      </p:sp>
      <p:sp>
        <p:nvSpPr>
          <p:cNvPr id="129" name="正方形/長方形 128"/>
          <p:cNvSpPr/>
          <p:nvPr/>
        </p:nvSpPr>
        <p:spPr>
          <a:xfrm>
            <a:off x="7515795" y="272599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30</a:t>
            </a:r>
            <a:endParaRPr lang="ja-JP" altLang="en-US" dirty="0"/>
          </a:p>
        </p:txBody>
      </p:sp>
      <p:sp>
        <p:nvSpPr>
          <p:cNvPr id="130" name="正方形/長方形 129"/>
          <p:cNvSpPr/>
          <p:nvPr/>
        </p:nvSpPr>
        <p:spPr>
          <a:xfrm>
            <a:off x="7515795" y="222307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31</a:t>
            </a:r>
            <a:endParaRPr lang="ja-JP" altLang="en-US" dirty="0"/>
          </a:p>
        </p:txBody>
      </p:sp>
      <mc:AlternateContent xmlns:mc="http://schemas.openxmlformats.org/markup-compatibility/2006" xmlns:a14="http://schemas.microsoft.com/office/drawing/2010/main">
        <mc:Choice Requires="a14">
          <p:sp>
            <p:nvSpPr>
              <p:cNvPr id="131" name="正方形/長方形 130"/>
              <p:cNvSpPr/>
              <p:nvPr/>
            </p:nvSpPr>
            <p:spPr>
              <a:xfrm>
                <a:off x="11668267" y="5274520"/>
                <a:ext cx="52373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𝑢</m:t>
                      </m:r>
                    </m:oMath>
                  </m:oMathPara>
                </a14:m>
                <a:endParaRPr lang="ja-JP" altLang="en-US" sz="3200" dirty="0"/>
              </a:p>
            </p:txBody>
          </p:sp>
        </mc:Choice>
        <mc:Fallback xmlns="">
          <p:sp>
            <p:nvSpPr>
              <p:cNvPr id="131" name="正方形/長方形 130"/>
              <p:cNvSpPr>
                <a:spLocks noRot="1" noChangeAspect="1" noMove="1" noResize="1" noEditPoints="1" noAdjustHandles="1" noChangeArrowheads="1" noChangeShapeType="1" noTextEdit="1"/>
              </p:cNvSpPr>
              <p:nvPr/>
            </p:nvSpPr>
            <p:spPr>
              <a:xfrm>
                <a:off x="11668267" y="5274520"/>
                <a:ext cx="523733" cy="584775"/>
              </a:xfrm>
              <a:prstGeom prst="rect">
                <a:avLst/>
              </a:prstGeom>
              <a:blipFill rotWithShape="0">
                <a:blip r:embed="rId4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7560724" y="1602406"/>
                <a:ext cx="51251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oMath>
                  </m:oMathPara>
                </a14:m>
                <a:endParaRPr lang="ja-JP" altLang="en-US" sz="3200" dirty="0"/>
              </a:p>
            </p:txBody>
          </p:sp>
        </mc:Choice>
        <mc:Fallback xmlns="">
          <p:sp>
            <p:nvSpPr>
              <p:cNvPr id="132" name="正方形/長方形 131"/>
              <p:cNvSpPr>
                <a:spLocks noRot="1" noChangeAspect="1" noMove="1" noResize="1" noEditPoints="1" noAdjustHandles="1" noChangeArrowheads="1" noChangeShapeType="1" noTextEdit="1"/>
              </p:cNvSpPr>
              <p:nvPr/>
            </p:nvSpPr>
            <p:spPr>
              <a:xfrm>
                <a:off x="7560724" y="1602406"/>
                <a:ext cx="512512" cy="584775"/>
              </a:xfrm>
              <a:prstGeom prst="rect">
                <a:avLst/>
              </a:prstGeom>
              <a:blipFill rotWithShape="0">
                <a:blip r:embed="rId44"/>
                <a:stretch>
                  <a:fillRect/>
                </a:stretch>
              </a:blipFill>
            </p:spPr>
            <p:txBody>
              <a:bodyPr/>
              <a:lstStyle/>
              <a:p>
                <a:r>
                  <a:rPr lang="ja-JP" altLang="en-US">
                    <a:noFill/>
                  </a:rPr>
                  <a:t> </a:t>
                </a:r>
              </a:p>
            </p:txBody>
          </p:sp>
        </mc:Fallback>
      </mc:AlternateContent>
      <p:sp>
        <p:nvSpPr>
          <p:cNvPr id="133" name="テキスト ボックス 132"/>
          <p:cNvSpPr txBox="1"/>
          <p:nvPr/>
        </p:nvSpPr>
        <p:spPr>
          <a:xfrm>
            <a:off x="2644213" y="2562337"/>
            <a:ext cx="2564602" cy="523220"/>
          </a:xfrm>
          <a:prstGeom prst="rect">
            <a:avLst/>
          </a:prstGeom>
          <a:noFill/>
        </p:spPr>
        <p:txBody>
          <a:bodyPr wrap="square" rtlCol="0">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係数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4" name="直線矢印コネクタ 133"/>
          <p:cNvCxnSpPr/>
          <p:nvPr/>
        </p:nvCxnSpPr>
        <p:spPr>
          <a:xfrm>
            <a:off x="909545" y="3536043"/>
            <a:ext cx="165839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flipV="1">
            <a:off x="992550" y="1976120"/>
            <a:ext cx="0" cy="166878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正方形/長方形 140"/>
              <p:cNvSpPr/>
              <p:nvPr/>
            </p:nvSpPr>
            <p:spPr>
              <a:xfrm>
                <a:off x="2511567" y="3267920"/>
                <a:ext cx="52373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𝑢</m:t>
                      </m:r>
                    </m:oMath>
                  </m:oMathPara>
                </a14:m>
                <a:endParaRPr lang="ja-JP" altLang="en-US" sz="3200" dirty="0"/>
              </a:p>
            </p:txBody>
          </p:sp>
        </mc:Choice>
        <mc:Fallback xmlns="">
          <p:sp>
            <p:nvSpPr>
              <p:cNvPr id="141" name="正方形/長方形 140"/>
              <p:cNvSpPr>
                <a:spLocks noRot="1" noChangeAspect="1" noMove="1" noResize="1" noEditPoints="1" noAdjustHandles="1" noChangeArrowheads="1" noChangeShapeType="1" noTextEdit="1"/>
              </p:cNvSpPr>
              <p:nvPr/>
            </p:nvSpPr>
            <p:spPr>
              <a:xfrm>
                <a:off x="2511567" y="3267920"/>
                <a:ext cx="523733" cy="584775"/>
              </a:xfrm>
              <a:prstGeom prst="rect">
                <a:avLst/>
              </a:prstGeom>
              <a:blipFill rotWithShape="0">
                <a:blip r:embed="rId4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2" name="正方形/長方形 141"/>
              <p:cNvSpPr/>
              <p:nvPr/>
            </p:nvSpPr>
            <p:spPr>
              <a:xfrm>
                <a:off x="563024" y="1729406"/>
                <a:ext cx="51251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563024" y="1729406"/>
                <a:ext cx="512512" cy="584775"/>
              </a:xfrm>
              <a:prstGeom prst="rect">
                <a:avLst/>
              </a:prstGeom>
              <a:blipFill rotWithShape="0">
                <a:blip r:embed="rId4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3" name="正方形/長方形 142"/>
              <p:cNvSpPr/>
              <p:nvPr/>
            </p:nvSpPr>
            <p:spPr>
              <a:xfrm>
                <a:off x="7898650" y="5921494"/>
                <a:ext cx="3708579" cy="381515"/>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𝐹</m:t>
                        </m:r>
                      </m:e>
                      <m:sub>
                        <m:r>
                          <a:rPr lang="en-US" altLang="ja-JP" i="1">
                            <a:latin typeface="Cambria Math" panose="02040503050406030204" pitchFamily="18" charset="0"/>
                          </a:rPr>
                          <m:t>𝑢</m:t>
                        </m:r>
                        <m:r>
                          <a:rPr lang="en-US" altLang="ja-JP" i="1">
                            <a:latin typeface="Cambria Math" panose="02040503050406030204" pitchFamily="18" charset="0"/>
                          </a:rPr>
                          <m:t>,</m:t>
                        </m:r>
                        <m:r>
                          <a:rPr lang="en-US" altLang="ja-JP" i="1">
                            <a:latin typeface="Cambria Math" panose="02040503050406030204" pitchFamily="18" charset="0"/>
                          </a:rPr>
                          <m:t>𝑣</m:t>
                        </m:r>
                      </m:sub>
                    </m:sSub>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は上の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smtClean="0">
                    <a:latin typeface="メイリオ" panose="020B0604030504040204" pitchFamily="50" charset="-128"/>
                    <a:ea typeface="メイリオ" panose="020B0604030504040204" pitchFamily="50" charset="-128"/>
                    <a:cs typeface="メイリオ" panose="020B0604030504040204" pitchFamily="50" charset="-128"/>
                  </a:rPr>
                  <a:t>u,v</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番目の画像の係数</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3" name="正方形/長方形 142"/>
              <p:cNvSpPr>
                <a:spLocks noRot="1" noChangeAspect="1" noMove="1" noResize="1" noEditPoints="1" noAdjustHandles="1" noChangeArrowheads="1" noChangeShapeType="1" noTextEdit="1"/>
              </p:cNvSpPr>
              <p:nvPr/>
            </p:nvSpPr>
            <p:spPr>
              <a:xfrm>
                <a:off x="7898650" y="5921494"/>
                <a:ext cx="3708579" cy="381515"/>
              </a:xfrm>
              <a:prstGeom prst="rect">
                <a:avLst/>
              </a:prstGeom>
              <a:blipFill rotWithShape="0">
                <a:blip r:embed="rId47"/>
                <a:stretch>
                  <a:fillRect t="-3175" r="-822" b="-25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4" name="正方形/長方形 143"/>
              <p:cNvSpPr/>
              <p:nvPr/>
            </p:nvSpPr>
            <p:spPr>
              <a:xfrm>
                <a:off x="7898650" y="6353294"/>
                <a:ext cx="2613729" cy="381515"/>
              </a:xfrm>
              <a:prstGeom prst="rect">
                <a:avLst/>
              </a:prstGeom>
            </p:spPr>
            <p:txBody>
              <a:bodyPr wrap="none">
                <a:spAutoFit/>
              </a:bodyPr>
              <a:lstStyle/>
              <a:p>
                <a:r>
                  <a:rPr lang="ja-JP" altLang="en-US" dirty="0" smtClean="0"/>
                  <a:t>実際は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𝐹</m:t>
                        </m:r>
                      </m:e>
                      <m:sub>
                        <m:r>
                          <a:rPr lang="en-US" altLang="ja-JP" i="1">
                            <a:latin typeface="Cambria Math" panose="02040503050406030204" pitchFamily="18" charset="0"/>
                          </a:rPr>
                          <m:t>𝑢</m:t>
                        </m:r>
                        <m:r>
                          <a:rPr lang="en-US" altLang="ja-JP" i="1">
                            <a:latin typeface="Cambria Math" panose="02040503050406030204" pitchFamily="18" charset="0"/>
                          </a:rPr>
                          <m:t>,</m:t>
                        </m:r>
                        <m:r>
                          <a:rPr lang="en-US" altLang="ja-JP" i="1">
                            <a:latin typeface="Cambria Math" panose="02040503050406030204" pitchFamily="18" charset="0"/>
                          </a:rPr>
                          <m:t>𝑣</m:t>
                        </m:r>
                      </m:sub>
                    </m:sSub>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は複素数画像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4" name="正方形/長方形 143"/>
              <p:cNvSpPr>
                <a:spLocks noRot="1" noChangeAspect="1" noMove="1" noResize="1" noEditPoints="1" noAdjustHandles="1" noChangeArrowheads="1" noChangeShapeType="1" noTextEdit="1"/>
              </p:cNvSpPr>
              <p:nvPr/>
            </p:nvSpPr>
            <p:spPr>
              <a:xfrm>
                <a:off x="7898650" y="6353294"/>
                <a:ext cx="2613729" cy="381515"/>
              </a:xfrm>
              <a:prstGeom prst="rect">
                <a:avLst/>
              </a:prstGeom>
              <a:blipFill rotWithShape="0">
                <a:blip r:embed="rId48"/>
                <a:stretch>
                  <a:fillRect l="-2103" t="-14286" r="-1636" b="-2698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525901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p:cNvGrpSpPr/>
          <p:nvPr/>
        </p:nvGrpSpPr>
        <p:grpSpPr>
          <a:xfrm>
            <a:off x="8661400" y="996950"/>
            <a:ext cx="3810000" cy="3810000"/>
            <a:chOff x="7372350" y="2988945"/>
            <a:chExt cx="3810000" cy="3810000"/>
          </a:xfrm>
        </p:grpSpPr>
        <p:grpSp>
          <p:nvGrpSpPr>
            <p:cNvPr id="25" name="グループ化 24"/>
            <p:cNvGrpSpPr/>
            <p:nvPr/>
          </p:nvGrpSpPr>
          <p:grpSpPr>
            <a:xfrm>
              <a:off x="7461477" y="3091198"/>
              <a:ext cx="3647935" cy="3657465"/>
              <a:chOff x="7642452" y="3481723"/>
              <a:chExt cx="3647935" cy="3657465"/>
            </a:xfrm>
          </p:grpSpPr>
          <p:pic>
            <p:nvPicPr>
              <p:cNvPr id="30" name="図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2452" y="3481723"/>
                <a:ext cx="914263" cy="914263"/>
              </a:xfrm>
              <a:prstGeom prst="rect">
                <a:avLst/>
              </a:prstGeom>
              <a:ln>
                <a:noFill/>
              </a:ln>
            </p:spPr>
          </p:pic>
          <p:pic>
            <p:nvPicPr>
              <p:cNvPr id="31" name="図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707" y="3481723"/>
                <a:ext cx="914263" cy="914263"/>
              </a:xfrm>
              <a:prstGeom prst="rect">
                <a:avLst/>
              </a:prstGeom>
              <a:ln>
                <a:noFill/>
              </a:ln>
            </p:spPr>
          </p:pic>
          <p:pic>
            <p:nvPicPr>
              <p:cNvPr id="32" name="図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1724" y="3481723"/>
                <a:ext cx="914263" cy="914263"/>
              </a:xfrm>
              <a:prstGeom prst="rect">
                <a:avLst/>
              </a:prstGeom>
              <a:ln>
                <a:noFill/>
              </a:ln>
            </p:spPr>
          </p:pic>
          <p:pic>
            <p:nvPicPr>
              <p:cNvPr id="33" name="図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2452" y="4396123"/>
                <a:ext cx="914263" cy="914263"/>
              </a:xfrm>
              <a:prstGeom prst="rect">
                <a:avLst/>
              </a:prstGeom>
              <a:ln>
                <a:noFill/>
              </a:ln>
            </p:spPr>
          </p:pic>
          <p:pic>
            <p:nvPicPr>
              <p:cNvPr id="34" name="図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707" y="4396123"/>
                <a:ext cx="914263" cy="914263"/>
              </a:xfrm>
              <a:prstGeom prst="rect">
                <a:avLst/>
              </a:prstGeom>
              <a:ln>
                <a:noFill/>
              </a:ln>
            </p:spPr>
          </p:pic>
          <p:pic>
            <p:nvPicPr>
              <p:cNvPr id="35" name="図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1724" y="4396123"/>
                <a:ext cx="914263" cy="914263"/>
              </a:xfrm>
              <a:prstGeom prst="rect">
                <a:avLst/>
              </a:prstGeom>
              <a:ln>
                <a:noFill/>
              </a:ln>
            </p:spPr>
          </p:pic>
          <p:pic>
            <p:nvPicPr>
              <p:cNvPr id="36" name="図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2452" y="5310523"/>
                <a:ext cx="914263" cy="914263"/>
              </a:xfrm>
              <a:prstGeom prst="rect">
                <a:avLst/>
              </a:prstGeom>
              <a:ln>
                <a:noFill/>
              </a:ln>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707" y="5310523"/>
                <a:ext cx="914263" cy="914263"/>
              </a:xfrm>
              <a:prstGeom prst="rect">
                <a:avLst/>
              </a:prstGeom>
              <a:ln>
                <a:noFill/>
              </a:ln>
            </p:spPr>
          </p:pic>
          <p:pic>
            <p:nvPicPr>
              <p:cNvPr id="38" name="図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1724" y="5310523"/>
                <a:ext cx="914263" cy="914263"/>
              </a:xfrm>
              <a:prstGeom prst="rect">
                <a:avLst/>
              </a:prstGeom>
              <a:ln>
                <a:noFill/>
              </a:ln>
            </p:spPr>
          </p:pic>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124" y="3481723"/>
                <a:ext cx="914263" cy="914263"/>
              </a:xfrm>
              <a:prstGeom prst="rect">
                <a:avLst/>
              </a:prstGeom>
              <a:ln>
                <a:noFill/>
              </a:ln>
            </p:spPr>
          </p:pic>
          <p:pic>
            <p:nvPicPr>
              <p:cNvPr id="40" name="図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124" y="4396123"/>
                <a:ext cx="914263" cy="914263"/>
              </a:xfrm>
              <a:prstGeom prst="rect">
                <a:avLst/>
              </a:prstGeom>
              <a:ln>
                <a:noFill/>
              </a:ln>
            </p:spPr>
          </p:pic>
          <p:pic>
            <p:nvPicPr>
              <p:cNvPr id="41" name="図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124" y="5310523"/>
                <a:ext cx="914263" cy="914263"/>
              </a:xfrm>
              <a:prstGeom prst="rect">
                <a:avLst/>
              </a:prstGeom>
              <a:ln>
                <a:noFill/>
              </a:ln>
            </p:spPr>
          </p:pic>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2452" y="6224925"/>
                <a:ext cx="914263" cy="914263"/>
              </a:xfrm>
              <a:prstGeom prst="rect">
                <a:avLst/>
              </a:prstGeom>
              <a:ln>
                <a:noFill/>
              </a:ln>
            </p:spPr>
          </p:pic>
          <p:pic>
            <p:nvPicPr>
              <p:cNvPr id="43" name="図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707" y="6224925"/>
                <a:ext cx="914263" cy="914263"/>
              </a:xfrm>
              <a:prstGeom prst="rect">
                <a:avLst/>
              </a:prstGeom>
              <a:ln>
                <a:noFill/>
              </a:ln>
            </p:spPr>
          </p:pic>
          <p:pic>
            <p:nvPicPr>
              <p:cNvPr id="44" name="図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1724" y="6224925"/>
                <a:ext cx="914263" cy="914263"/>
              </a:xfrm>
              <a:prstGeom prst="rect">
                <a:avLst/>
              </a:prstGeom>
              <a:ln>
                <a:noFill/>
              </a:ln>
            </p:spPr>
          </p:pic>
          <p:pic>
            <p:nvPicPr>
              <p:cNvPr id="45" name="図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124" y="6224925"/>
                <a:ext cx="914263" cy="914263"/>
              </a:xfrm>
              <a:prstGeom prst="rect">
                <a:avLst/>
              </a:prstGeom>
              <a:ln>
                <a:noFill/>
              </a:ln>
            </p:spPr>
          </p:pic>
        </p:grpSp>
        <p:sp>
          <p:nvSpPr>
            <p:cNvPr id="26" name="正方形/長方形 25"/>
            <p:cNvSpPr/>
            <p:nvPr/>
          </p:nvSpPr>
          <p:spPr>
            <a:xfrm>
              <a:off x="7372350" y="305752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7372350" y="628967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rot="5400000">
              <a:off x="5767070" y="464629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rot="5400000">
              <a:off x="9013190" y="464629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p:nvPr>
        </p:nvSpPr>
        <p:spPr>
          <a:xfrm>
            <a:off x="457199" y="266700"/>
            <a:ext cx="11473211" cy="733270"/>
          </a:xfrm>
        </p:spPr>
        <p:txBody>
          <a:bodyPr/>
          <a:lstStyle/>
          <a:p>
            <a:pPr algn="ctr"/>
            <a:r>
              <a:rPr kumimoji="1" lang="en-US" altLang="ja-JP" dirty="0" smtClean="0"/>
              <a:t>Shift</a:t>
            </a:r>
            <a:r>
              <a:rPr kumimoji="1" lang="ja-JP" altLang="en-US" dirty="0" smtClean="0"/>
              <a:t>の話</a:t>
            </a:r>
            <a:endParaRPr kumimoji="1" lang="ja-JP" altLang="en-US" dirty="0"/>
          </a:p>
        </p:txBody>
      </p:sp>
      <p:sp>
        <p:nvSpPr>
          <p:cNvPr id="3" name="コンテンツ プレースホルダー 2"/>
          <p:cNvSpPr>
            <a:spLocks noGrp="1"/>
          </p:cNvSpPr>
          <p:nvPr>
            <p:ph idx="1"/>
          </p:nvPr>
        </p:nvSpPr>
        <p:spPr>
          <a:xfrm>
            <a:off x="355599" y="5219700"/>
            <a:ext cx="11518901" cy="1466208"/>
          </a:xfrm>
        </p:spPr>
        <p:txBody>
          <a:bodyPr>
            <a:normAutofit/>
          </a:bodyPr>
          <a:lstStyle/>
          <a:p>
            <a:r>
              <a:rPr kumimoji="1" lang="ja-JP" altLang="en-US" sz="2400" dirty="0" smtClean="0"/>
              <a:t>フーリエ変換を実装すると，ピークが端に来る変換結果になる</a:t>
            </a:r>
            <a:endParaRPr kumimoji="1" lang="en-US" altLang="ja-JP" sz="2400" dirty="0" smtClean="0"/>
          </a:p>
          <a:p>
            <a:pPr lvl="1"/>
            <a:r>
              <a:rPr lang="ja-JP" altLang="en-US" sz="2000" b="1" dirty="0" smtClean="0">
                <a:solidFill>
                  <a:srgbClr val="00B050"/>
                </a:solidFill>
              </a:rPr>
              <a:t>上図緑四角</a:t>
            </a:r>
            <a:r>
              <a:rPr lang="ja-JP" altLang="en-US" sz="2000" dirty="0" smtClean="0"/>
              <a:t> </a:t>
            </a:r>
            <a:r>
              <a:rPr lang="en-US" altLang="ja-JP" sz="2000" dirty="0" smtClean="0"/>
              <a:t>: </a:t>
            </a:r>
            <a:r>
              <a:rPr lang="ja-JP" altLang="en-US" sz="2000" dirty="0" smtClean="0"/>
              <a:t>これは間違いじゃない </a:t>
            </a:r>
            <a:endParaRPr lang="en-US" altLang="ja-JP" sz="2000" dirty="0" smtClean="0"/>
          </a:p>
          <a:p>
            <a:pPr lvl="1"/>
            <a:r>
              <a:rPr lang="ja-JP" altLang="en-US" sz="2000" dirty="0" smtClean="0"/>
              <a:t>低周波成分を中心においたほうが分かりやすいので</a:t>
            </a:r>
            <a:r>
              <a:rPr lang="ja-JP" altLang="en-US" sz="2000" b="1" dirty="0" smtClean="0">
                <a:solidFill>
                  <a:srgbClr val="FF0000"/>
                </a:solidFill>
              </a:rPr>
              <a:t>上図赤四角</a:t>
            </a:r>
            <a:r>
              <a:rPr lang="ja-JP" altLang="en-US" sz="2000" dirty="0" smtClean="0"/>
              <a:t>の位置を出力することが多い</a:t>
            </a:r>
            <a:endParaRPr lang="en-US" altLang="ja-JP" sz="2000" dirty="0" smtClean="0"/>
          </a:p>
          <a:p>
            <a:pPr lvl="1"/>
            <a:r>
              <a:rPr lang="ja-JP" altLang="en-US" sz="2000" dirty="0" smtClean="0"/>
              <a:t>この</a:t>
            </a:r>
            <a:r>
              <a:rPr lang="en-US" altLang="ja-JP" sz="2000" dirty="0" smtClean="0"/>
              <a:t>shift</a:t>
            </a:r>
            <a:r>
              <a:rPr lang="ja-JP" altLang="en-US" sz="2000" dirty="0" smtClean="0"/>
              <a:t>を行なう関数が用意されていることも </a:t>
            </a:r>
            <a:r>
              <a:rPr lang="en-US" altLang="ja-JP" sz="2000" dirty="0" smtClean="0">
                <a:sym typeface="Wingdings" panose="05000000000000000000" pitchFamily="2" charset="2"/>
              </a:rPr>
              <a:t> </a:t>
            </a:r>
            <a:r>
              <a:rPr lang="en-US" altLang="ja-JP" sz="2000" dirty="0" err="1" smtClean="0"/>
              <a:t>np.fft.ifftshift</a:t>
            </a:r>
            <a:r>
              <a:rPr lang="en-US" altLang="ja-JP" sz="2000" dirty="0"/>
              <a:t>()</a:t>
            </a:r>
            <a:endParaRPr lang="en-US" altLang="ja-JP" sz="2000" dirty="0" smtClean="0"/>
          </a:p>
          <a:p>
            <a:pPr lvl="1"/>
            <a:endParaRPr kumimoji="1" lang="ja-JP" altLang="en-US" sz="2000" dirty="0"/>
          </a:p>
        </p:txBody>
      </p:sp>
      <p:grpSp>
        <p:nvGrpSpPr>
          <p:cNvPr id="46" name="グループ化 45"/>
          <p:cNvGrpSpPr/>
          <p:nvPr/>
        </p:nvGrpSpPr>
        <p:grpSpPr>
          <a:xfrm>
            <a:off x="5290898" y="1064107"/>
            <a:ext cx="3468020" cy="3224675"/>
            <a:chOff x="5011498" y="810107"/>
            <a:chExt cx="3468020" cy="3224675"/>
          </a:xfrm>
        </p:grpSpPr>
        <p:grpSp>
          <p:nvGrpSpPr>
            <p:cNvPr id="4" name="グループ化 3"/>
            <p:cNvGrpSpPr/>
            <p:nvPr/>
          </p:nvGrpSpPr>
          <p:grpSpPr>
            <a:xfrm>
              <a:off x="5718177" y="1273318"/>
              <a:ext cx="2761341" cy="2761464"/>
              <a:chOff x="1645559" y="2789516"/>
              <a:chExt cx="3561120" cy="3561278"/>
            </a:xfrm>
          </p:grpSpPr>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5559" y="3973156"/>
                <a:ext cx="1189394" cy="1189394"/>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5559" y="5161400"/>
                <a:ext cx="1189394" cy="1189394"/>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835" y="3973156"/>
                <a:ext cx="1189394" cy="118939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835" y="5161400"/>
                <a:ext cx="1189394" cy="1189394"/>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285" y="3973156"/>
                <a:ext cx="1189394" cy="1189394"/>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285" y="5161400"/>
                <a:ext cx="1189394" cy="1189394"/>
              </a:xfrm>
              <a:prstGeom prst="rect">
                <a:avLst/>
              </a:prstGeom>
            </p:spPr>
          </p:pic>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5559" y="2789516"/>
                <a:ext cx="1189394" cy="1189394"/>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835" y="2789516"/>
                <a:ext cx="1189394" cy="1189394"/>
              </a:xfrm>
              <a:prstGeom prst="rect">
                <a:avLst/>
              </a:prstGeom>
            </p:spPr>
          </p:pic>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285" y="2789516"/>
                <a:ext cx="1189394" cy="1189394"/>
              </a:xfrm>
              <a:prstGeom prst="rect">
                <a:avLst/>
              </a:prstGeom>
            </p:spPr>
          </p:pic>
        </p:grpSp>
        <p:sp>
          <p:nvSpPr>
            <p:cNvPr id="14" name="左中かっこ 13"/>
            <p:cNvSpPr/>
            <p:nvPr/>
          </p:nvSpPr>
          <p:spPr>
            <a:xfrm>
              <a:off x="5558042" y="2199345"/>
              <a:ext cx="140175"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左中かっこ 14"/>
            <p:cNvSpPr/>
            <p:nvPr/>
          </p:nvSpPr>
          <p:spPr>
            <a:xfrm rot="5400000">
              <a:off x="7049615" y="772861"/>
              <a:ext cx="89141"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正方形/長方形 15"/>
            <p:cNvSpPr/>
            <p:nvPr/>
          </p:nvSpPr>
          <p:spPr>
            <a:xfrm>
              <a:off x="5011498" y="2421192"/>
              <a:ext cx="474810" cy="523220"/>
            </a:xfrm>
            <a:prstGeom prst="rect">
              <a:avLst/>
            </a:prstGeom>
          </p:spPr>
          <p:txBody>
            <a:bodyPr wrap="none">
              <a:spAutoFit/>
            </a:bodyPr>
            <a:lstStyle/>
            <a:p>
              <a:r>
                <a:rPr lang="en-US" altLang="ja-JP" sz="2800" b="1" i="1" dirty="0" smtClean="0">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sz="2800" b="1" i="1" dirty="0"/>
            </a:p>
          </p:txBody>
        </p:sp>
        <p:sp>
          <p:nvSpPr>
            <p:cNvPr id="17" name="正方形/長方形 16"/>
            <p:cNvSpPr/>
            <p:nvPr/>
          </p:nvSpPr>
          <p:spPr>
            <a:xfrm>
              <a:off x="6855267" y="810107"/>
              <a:ext cx="510076" cy="523220"/>
            </a:xfrm>
            <a:prstGeom prst="rect">
              <a:avLst/>
            </a:prstGeom>
          </p:spPr>
          <p:txBody>
            <a:bodyPr wrap="none">
              <a:spAutoFit/>
            </a:bodyPr>
            <a:lstStyle/>
            <a:p>
              <a:r>
                <a:rPr lang="en-US" altLang="ja-JP" sz="2800" b="1" i="1" dirty="0"/>
                <a:t>W</a:t>
              </a:r>
              <a:endParaRPr lang="ja-JP" altLang="en-US" sz="2800" b="1" i="1" dirty="0"/>
            </a:p>
          </p:txBody>
        </p:sp>
      </p:grpSp>
      <p:grpSp>
        <p:nvGrpSpPr>
          <p:cNvPr id="47" name="グループ化 46"/>
          <p:cNvGrpSpPr/>
          <p:nvPr/>
        </p:nvGrpSpPr>
        <p:grpSpPr>
          <a:xfrm>
            <a:off x="425260" y="1067660"/>
            <a:ext cx="4193465" cy="1490332"/>
            <a:chOff x="114110" y="2771726"/>
            <a:chExt cx="5080464" cy="1805566"/>
          </a:xfrm>
        </p:grpSpPr>
        <p:grpSp>
          <p:nvGrpSpPr>
            <p:cNvPr id="48" name="グループ化 47"/>
            <p:cNvGrpSpPr/>
            <p:nvPr/>
          </p:nvGrpSpPr>
          <p:grpSpPr>
            <a:xfrm>
              <a:off x="379200" y="3412879"/>
              <a:ext cx="1503576" cy="947896"/>
              <a:chOff x="1344399" y="4047879"/>
              <a:chExt cx="2568656" cy="947896"/>
            </a:xfrm>
            <a:solidFill>
              <a:schemeClr val="accent1">
                <a:lumMod val="20000"/>
                <a:lumOff val="80000"/>
              </a:schemeClr>
            </a:solidFill>
          </p:grpSpPr>
          <p:sp>
            <p:nvSpPr>
              <p:cNvPr id="89" name="正方形/長方形 88"/>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0" name="正方形/長方形 89"/>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1" name="正方形/長方形 90"/>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2" name="正方形/長方形 91"/>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4" name="正方形/長方形 93"/>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5" name="正方形/長方形 94"/>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6" name="正方形/長方形 95"/>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7" name="正方形/長方形 96"/>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9" name="正方形/長方形 98"/>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0" name="正方形/長方形 99"/>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1" name="正方形/長方形 100"/>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2" name="正方形/長方形 101"/>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9" name="グループ化 48"/>
            <p:cNvGrpSpPr/>
            <p:nvPr/>
          </p:nvGrpSpPr>
          <p:grpSpPr>
            <a:xfrm>
              <a:off x="3408150" y="3412879"/>
              <a:ext cx="1503576" cy="947896"/>
              <a:chOff x="1344399" y="4047879"/>
              <a:chExt cx="2568656" cy="947896"/>
            </a:xfrm>
            <a:solidFill>
              <a:schemeClr val="accent1">
                <a:lumMod val="20000"/>
                <a:lumOff val="80000"/>
              </a:schemeClr>
            </a:solidFill>
          </p:grpSpPr>
          <p:sp>
            <p:nvSpPr>
              <p:cNvPr id="75" name="正方形/長方形 7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正方形/長方形 7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8" name="正方形/長方形 7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9" name="正方形/長方形 7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0" name="正方形/長方形 7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1" name="正方形/長方形 8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2" name="正方形/長方形 8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3" name="正方形/長方形 8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4" name="正方形/長方形 8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5" name="正方形/長方形 8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6" name="正方形/長方形 8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7" name="正方形/長方形 8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8" name="正方形/長方形 8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0" name="グループ化 49"/>
            <p:cNvGrpSpPr/>
            <p:nvPr/>
          </p:nvGrpSpPr>
          <p:grpSpPr>
            <a:xfrm>
              <a:off x="1896850" y="3412879"/>
              <a:ext cx="1503576" cy="947896"/>
              <a:chOff x="1344399" y="4047879"/>
              <a:chExt cx="2568656" cy="947896"/>
            </a:xfrm>
            <a:solidFill>
              <a:schemeClr val="accent1">
                <a:lumMod val="75000"/>
              </a:schemeClr>
            </a:solidFill>
          </p:grpSpPr>
          <p:sp>
            <p:nvSpPr>
              <p:cNvPr id="61" name="正方形/長方形 60"/>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2" name="正方形/長方形 61"/>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正方形/長方形 63"/>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5" name="正方形/長方形 6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正方形/長方形 65"/>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正方形/長方形 66"/>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正方形/長方形 68"/>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正方形/長方形 70"/>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正方形/長方形 71"/>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51" name="直線矢印コネクタ 5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54" name="正方形/長方形 53"/>
                <p:cNvSpPr/>
                <p:nvPr/>
              </p:nvSpPr>
              <p:spPr>
                <a:xfrm>
                  <a:off x="1462166" y="2771726"/>
                  <a:ext cx="491738"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1462166" y="2771726"/>
                  <a:ext cx="491738" cy="461665"/>
                </a:xfrm>
                <a:prstGeom prst="rect">
                  <a:avLst/>
                </a:prstGeom>
                <a:blipFill rotWithShape="0">
                  <a:blip r:embed="rId5"/>
                  <a:stretch>
                    <a:fillRect l="-7463" r="-2985" b="-41270"/>
                  </a:stretch>
                </a:blipFill>
                <a:ln>
                  <a:noFill/>
                </a:ln>
              </p:spPr>
              <p:txBody>
                <a:bodyPr/>
                <a:lstStyle/>
                <a:p>
                  <a:r>
                    <a:rPr lang="ja-JP" altLang="en-US">
                      <a:noFill/>
                    </a:rPr>
                    <a:t> </a:t>
                  </a:r>
                </a:p>
              </p:txBody>
            </p:sp>
          </mc:Fallback>
        </mc:AlternateContent>
        <p:cxnSp>
          <p:nvCxnSpPr>
            <p:cNvPr id="55" name="直線矢印コネクタ 54"/>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57" name="テキスト ボックス 56"/>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58" name="テキスト ボックス 57"/>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59" name="テキスト ボックス 58"/>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60" name="テキスト ボックス 59"/>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58" name="グループ化 157"/>
          <p:cNvGrpSpPr/>
          <p:nvPr/>
        </p:nvGrpSpPr>
        <p:grpSpPr>
          <a:xfrm>
            <a:off x="340232" y="2956837"/>
            <a:ext cx="4282568" cy="1518855"/>
            <a:chOff x="6309232" y="2737170"/>
            <a:chExt cx="5188414" cy="1840122"/>
          </a:xfrm>
        </p:grpSpPr>
        <p:grpSp>
          <p:nvGrpSpPr>
            <p:cNvPr id="103" name="グループ化 102"/>
            <p:cNvGrpSpPr/>
            <p:nvPr/>
          </p:nvGrpSpPr>
          <p:grpSpPr>
            <a:xfrm>
              <a:off x="8168172" y="3314700"/>
              <a:ext cx="1506543" cy="1046075"/>
              <a:chOff x="1344399" y="3949700"/>
              <a:chExt cx="2573724" cy="1046075"/>
            </a:xfrm>
            <a:solidFill>
              <a:schemeClr val="accent1">
                <a:lumMod val="75000"/>
              </a:schemeClr>
            </a:solidFill>
          </p:grpSpPr>
          <p:sp>
            <p:nvSpPr>
              <p:cNvPr id="104" name="正方形/長方形 103"/>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5" name="正方形/長方形 104"/>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6" name="正方形/長方形 105"/>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7" name="正方形/長方形 106"/>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8" name="正方形/長方形 107"/>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9" name="正方形/長方形 108"/>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0" name="正方形/長方形 109"/>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1" name="正方形/長方形 110"/>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2" name="正方形/長方形 111"/>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3" name="正方形/長方形 112"/>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4" name="正方形/長方形 113"/>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5" name="正方形/長方形 114"/>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6" name="正方形/長方形 115"/>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7" name="正方形/長方形 116"/>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18" name="直線矢印コネクタ 117"/>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19" name="テキスト ボックス 118"/>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20" name="正方形/長方形 119"/>
                <p:cNvSpPr/>
                <p:nvPr/>
              </p:nvSpPr>
              <p:spPr>
                <a:xfrm>
                  <a:off x="7366538" y="2737170"/>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20" name="正方形/長方形 119"/>
                <p:cNvSpPr>
                  <a:spLocks noRot="1" noChangeAspect="1" noMove="1" noResize="1" noEditPoints="1" noAdjustHandles="1" noChangeArrowheads="1" noChangeShapeType="1" noTextEdit="1"/>
                </p:cNvSpPr>
                <p:nvPr/>
              </p:nvSpPr>
              <p:spPr>
                <a:xfrm>
                  <a:off x="7366538" y="2737170"/>
                  <a:ext cx="707117" cy="584775"/>
                </a:xfrm>
                <a:prstGeom prst="rect">
                  <a:avLst/>
                </a:prstGeom>
                <a:blipFill rotWithShape="0">
                  <a:blip r:embed="rId6"/>
                  <a:stretch>
                    <a:fillRect b="-7595"/>
                  </a:stretch>
                </a:blipFill>
                <a:ln>
                  <a:noFill/>
                </a:ln>
              </p:spPr>
              <p:txBody>
                <a:bodyPr/>
                <a:lstStyle/>
                <a:p>
                  <a:r>
                    <a:rPr lang="ja-JP" altLang="en-US">
                      <a:noFill/>
                    </a:rPr>
                    <a:t> </a:t>
                  </a:r>
                </a:p>
              </p:txBody>
            </p:sp>
          </mc:Fallback>
        </mc:AlternateContent>
        <p:cxnSp>
          <p:nvCxnSpPr>
            <p:cNvPr id="121" name="直線矢印コネクタ 120"/>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23" name="テキスト ボックス 122"/>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24" name="テキスト ボックス 123"/>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25" name="テキスト ボックス 124"/>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26" name="テキスト ボックス 125"/>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27" name="グループ化 126"/>
            <p:cNvGrpSpPr/>
            <p:nvPr/>
          </p:nvGrpSpPr>
          <p:grpSpPr>
            <a:xfrm>
              <a:off x="6650522" y="3314700"/>
              <a:ext cx="1506543" cy="1046075"/>
              <a:chOff x="1344399" y="3949700"/>
              <a:chExt cx="2573724" cy="1046075"/>
            </a:xfrm>
            <a:solidFill>
              <a:schemeClr val="accent1">
                <a:lumMod val="20000"/>
                <a:lumOff val="80000"/>
              </a:schemeClr>
            </a:solidFill>
          </p:grpSpPr>
          <p:sp>
            <p:nvSpPr>
              <p:cNvPr id="128" name="正方形/長方形 12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2" name="正方形/長方形 13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5" name="正方形/長方形 13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6" name="正方形/長方形 13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7" name="正方形/長方形 13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8" name="正方形/長方形 13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9" name="正方形/長方形 13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0" name="正方形/長方形 13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1" name="正方形/長方形 14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42" name="グループ化 141"/>
            <p:cNvGrpSpPr/>
            <p:nvPr/>
          </p:nvGrpSpPr>
          <p:grpSpPr>
            <a:xfrm>
              <a:off x="9685822" y="3314700"/>
              <a:ext cx="1506543" cy="1046075"/>
              <a:chOff x="1344399" y="3949700"/>
              <a:chExt cx="2573724" cy="1046075"/>
            </a:xfrm>
            <a:solidFill>
              <a:schemeClr val="accent1">
                <a:lumMod val="20000"/>
                <a:lumOff val="80000"/>
              </a:schemeClr>
            </a:solidFill>
          </p:grpSpPr>
          <p:sp>
            <p:nvSpPr>
              <p:cNvPr id="143" name="正方形/長方形 14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4" name="正方形/長方形 14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5" name="正方形/長方形 14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6" name="正方形/長方形 14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7" name="正方形/長方形 14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8" name="正方形/長方形 14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9" name="正方形/長方形 14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5" name="正方形/長方形 15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6" name="正方形/長方形 15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57" name="直線矢印コネクタ 156"/>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59" name="正方形/長方形 158"/>
          <p:cNvSpPr/>
          <p:nvPr/>
        </p:nvSpPr>
        <p:spPr>
          <a:xfrm>
            <a:off x="1851660" y="3238500"/>
            <a:ext cx="1280160" cy="10591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p:cNvSpPr/>
          <p:nvPr/>
        </p:nvSpPr>
        <p:spPr>
          <a:xfrm>
            <a:off x="10101262" y="2457450"/>
            <a:ext cx="938213" cy="94773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p:cNvSpPr/>
          <p:nvPr/>
        </p:nvSpPr>
        <p:spPr>
          <a:xfrm>
            <a:off x="10550842" y="2907030"/>
            <a:ext cx="938213" cy="947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p:cNvSpPr/>
          <p:nvPr/>
        </p:nvSpPr>
        <p:spPr>
          <a:xfrm>
            <a:off x="2480310" y="3238500"/>
            <a:ext cx="1280160" cy="10591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100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281367"/>
            <a:ext cx="4976111" cy="3732084"/>
          </a:xfrm>
          <a:prstGeom prst="rect">
            <a:avLst/>
          </a:prstGeom>
        </p:spPr>
      </p:pic>
      <p:sp>
        <p:nvSpPr>
          <p:cNvPr id="2" name="タイトル 1"/>
          <p:cNvSpPr>
            <a:spLocks noGrp="1"/>
          </p:cNvSpPr>
          <p:nvPr>
            <p:ph type="title"/>
          </p:nvPr>
        </p:nvSpPr>
        <p:spPr/>
        <p:txBody>
          <a:bodyPr/>
          <a:lstStyle/>
          <a:p>
            <a:r>
              <a:rPr lang="ja-JP" altLang="en-US" dirty="0" smtClean="0"/>
              <a:t>フーリエ変換とは（音）</a:t>
            </a:r>
            <a:endParaRPr kumimoji="1" lang="ja-JP" altLang="en-US" dirty="0"/>
          </a:p>
        </p:txBody>
      </p:sp>
      <p:sp>
        <p:nvSpPr>
          <p:cNvPr id="6" name="コンテンツ プレースホルダー 2"/>
          <p:cNvSpPr>
            <a:spLocks noGrp="1"/>
          </p:cNvSpPr>
          <p:nvPr>
            <p:ph idx="1"/>
          </p:nvPr>
        </p:nvSpPr>
        <p:spPr>
          <a:xfrm>
            <a:off x="457199" y="1262079"/>
            <a:ext cx="11473211" cy="970301"/>
          </a:xfrm>
        </p:spPr>
        <p:txBody>
          <a:bodyPr>
            <a:normAutofit/>
          </a:bodyPr>
          <a:lstStyle/>
          <a:p>
            <a:r>
              <a:rPr kumimoji="1" lang="ja-JP" altLang="en-US" dirty="0" smtClean="0"/>
              <a:t>横軸が時間の関数を、横軸が周波数の関数に変換する手法</a:t>
            </a:r>
            <a:endParaRPr kumimoji="1" lang="en-US" altLang="ja-JP" dirty="0" smtClean="0"/>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337533"/>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2232380"/>
            <a:ext cx="406400" cy="406400"/>
          </a:xfrm>
          <a:prstGeom prst="rect">
            <a:avLst/>
          </a:prstGeom>
        </p:spPr>
      </p:pic>
      <p:sp>
        <p:nvSpPr>
          <p:cNvPr id="12" name="右矢印 11"/>
          <p:cNvSpPr/>
          <p:nvPr/>
        </p:nvSpPr>
        <p:spPr>
          <a:xfrm>
            <a:off x="5524418"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524419" y="4369038"/>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338489" y="3122453"/>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15" name="正方形/長方形 14"/>
          <p:cNvSpPr/>
          <p:nvPr/>
        </p:nvSpPr>
        <p:spPr>
          <a:xfrm>
            <a:off x="5184600" y="4861085"/>
            <a:ext cx="233910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8" name="正方形/長方形 17"/>
          <p:cNvSpPr/>
          <p:nvPr/>
        </p:nvSpPr>
        <p:spPr>
          <a:xfrm>
            <a:off x="1576551" y="2270354"/>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入力音声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043849" y="5869599"/>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11084004" y="580030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a:off x="915142"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298135"/>
            <a:ext cx="877163" cy="369332"/>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低周波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0635379"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965657"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左右矢印 30"/>
          <p:cNvSpPr/>
          <p:nvPr/>
        </p:nvSpPr>
        <p:spPr>
          <a:xfrm>
            <a:off x="9352129" y="5171431"/>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a:off x="10674023" y="5172945"/>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10800000">
            <a:off x="7910803" y="5185378"/>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10456717" y="-6946"/>
            <a:ext cx="1735283" cy="369332"/>
          </a:xfrm>
          <a:prstGeom prst="rect">
            <a:avLst/>
          </a:prstGeom>
          <a:solidFill>
            <a:srgbClr val="FFC000"/>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4" name="正方形/長方形 3"/>
          <p:cNvSpPr/>
          <p:nvPr/>
        </p:nvSpPr>
        <p:spPr>
          <a:xfrm>
            <a:off x="7923219" y="6216134"/>
            <a:ext cx="4089581" cy="584775"/>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グラフ横軸は係数番号（</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Hz</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ではない）</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グラフ縦軸は係数の実部</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03757" y="6355282"/>
            <a:ext cx="2191626" cy="338554"/>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グラフ縦軸は音圧</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95554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Contents</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フーリエ変換の概要</a:t>
            </a:r>
            <a:endParaRPr lang="en-US" altLang="ja-JP" dirty="0" smtClean="0"/>
          </a:p>
          <a:p>
            <a:r>
              <a:rPr lang="ja-JP" altLang="en-US" dirty="0" smtClean="0"/>
              <a:t>フーリエ級数展開</a:t>
            </a:r>
            <a:endParaRPr lang="en-US" altLang="ja-JP" dirty="0" smtClean="0"/>
          </a:p>
          <a:p>
            <a:r>
              <a:rPr kumimoji="1" lang="ja-JP" altLang="en-US" dirty="0"/>
              <a:t>オイラ</a:t>
            </a:r>
            <a:r>
              <a:rPr kumimoji="1" lang="ja-JP" altLang="en-US" dirty="0" smtClean="0"/>
              <a:t>ーの式と複素数表現</a:t>
            </a:r>
            <a:endParaRPr kumimoji="1" lang="en-US" altLang="ja-JP" dirty="0" smtClean="0"/>
          </a:p>
          <a:p>
            <a:r>
              <a:rPr lang="ja-JP" altLang="en-US" dirty="0"/>
              <a:t>離散フーリエ</a:t>
            </a:r>
            <a:r>
              <a:rPr lang="ja-JP" altLang="en-US" dirty="0" smtClean="0"/>
              <a:t>変換</a:t>
            </a:r>
            <a:endParaRPr lang="en-US" altLang="ja-JP" dirty="0" smtClean="0"/>
          </a:p>
          <a:p>
            <a:r>
              <a:rPr lang="ja-JP" altLang="en-US" b="1" dirty="0" smtClean="0"/>
              <a:t>周波数フィルタリング</a:t>
            </a:r>
            <a:endParaRPr lang="en-US" altLang="ja-JP" b="1" dirty="0"/>
          </a:p>
        </p:txBody>
      </p:sp>
    </p:spTree>
    <p:extLst>
      <p:ext uri="{BB962C8B-B14F-4D97-AF65-F5344CB8AC3E}">
        <p14:creationId xmlns:p14="http://schemas.microsoft.com/office/powerpoint/2010/main" val="34456049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 y="4476931"/>
            <a:ext cx="2682895" cy="2012172"/>
          </a:xfrm>
          <a:prstGeom prst="rect">
            <a:avLst/>
          </a:prstGeom>
        </p:spPr>
      </p:pic>
      <p:sp>
        <p:nvSpPr>
          <p:cNvPr id="2" name="タイトル 1"/>
          <p:cNvSpPr>
            <a:spLocks noGrp="1"/>
          </p:cNvSpPr>
          <p:nvPr>
            <p:ph type="title"/>
          </p:nvPr>
        </p:nvSpPr>
        <p:spPr>
          <a:xfrm>
            <a:off x="718789" y="167369"/>
            <a:ext cx="11473211" cy="733270"/>
          </a:xfrm>
        </p:spPr>
        <p:txBody>
          <a:bodyPr/>
          <a:lstStyle/>
          <a:p>
            <a:r>
              <a:rPr kumimoji="1" lang="ja-JP" altLang="en-US" dirty="0" smtClean="0"/>
              <a:t>周波数フィルタリング（音）</a:t>
            </a:r>
            <a:endParaRPr kumimoji="1" lang="ja-JP" altLang="en-US" dirty="0"/>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b="4907"/>
          <a:stretch/>
        </p:blipFill>
        <p:spPr>
          <a:xfrm>
            <a:off x="669558" y="1365075"/>
            <a:ext cx="2581460" cy="1478265"/>
          </a:xfrm>
          <a:prstGeom prst="rect">
            <a:avLst/>
          </a:prstGeom>
        </p:spPr>
      </p:pic>
      <p:sp>
        <p:nvSpPr>
          <p:cNvPr id="5" name="正方形/長方形 4"/>
          <p:cNvSpPr/>
          <p:nvPr/>
        </p:nvSpPr>
        <p:spPr>
          <a:xfrm>
            <a:off x="1215196" y="1154277"/>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入力信号（音）</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右矢印 6"/>
          <p:cNvSpPr/>
          <p:nvPr/>
        </p:nvSpPr>
        <p:spPr>
          <a:xfrm rot="5400000">
            <a:off x="1062146"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16200000">
            <a:off x="676538" y="3604334"/>
            <a:ext cx="1723549"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9" name="正方形/長方形 8"/>
          <p:cNvSpPr/>
          <p:nvPr/>
        </p:nvSpPr>
        <p:spPr>
          <a:xfrm>
            <a:off x="1230436" y="6422745"/>
            <a:ext cx="133882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周波数係数</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右矢印 9"/>
          <p:cNvSpPr/>
          <p:nvPr/>
        </p:nvSpPr>
        <p:spPr>
          <a:xfrm>
            <a:off x="3223613" y="5298640"/>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269332" y="4926869"/>
            <a:ext cx="1569660"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3356410" y="4680458"/>
            <a:ext cx="1365504" cy="0"/>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0" y="4183856"/>
            <a:ext cx="0" cy="997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022271" y="4025900"/>
            <a:ext cx="0" cy="788988"/>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3553164" y="4333876"/>
            <a:ext cx="933451" cy="316706"/>
          </a:xfrm>
          <a:custGeom>
            <a:avLst/>
            <a:gdLst>
              <a:gd name="connsiteX0" fmla="*/ 0 w 1281113"/>
              <a:gd name="connsiteY0" fmla="*/ 171450 h 171450"/>
              <a:gd name="connsiteX1" fmla="*/ 457200 w 1281113"/>
              <a:gd name="connsiteY1" fmla="*/ 171450 h 171450"/>
              <a:gd name="connsiteX2" fmla="*/ 457200 w 1281113"/>
              <a:gd name="connsiteY2" fmla="*/ 0 h 171450"/>
              <a:gd name="connsiteX3" fmla="*/ 842963 w 1281113"/>
              <a:gd name="connsiteY3" fmla="*/ 0 h 171450"/>
              <a:gd name="connsiteX4" fmla="*/ 842963 w 1281113"/>
              <a:gd name="connsiteY4" fmla="*/ 171450 h 171450"/>
              <a:gd name="connsiteX5" fmla="*/ 1281113 w 1281113"/>
              <a:gd name="connsiteY5"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113" h="171450">
                <a:moveTo>
                  <a:pt x="0" y="171450"/>
                </a:moveTo>
                <a:lnTo>
                  <a:pt x="457200" y="171450"/>
                </a:lnTo>
                <a:lnTo>
                  <a:pt x="457200" y="0"/>
                </a:lnTo>
                <a:lnTo>
                  <a:pt x="842963" y="0"/>
                </a:lnTo>
                <a:lnTo>
                  <a:pt x="842963" y="171450"/>
                </a:lnTo>
                <a:lnTo>
                  <a:pt x="1281113" y="17145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5083" y="1361005"/>
            <a:ext cx="2585841" cy="1557191"/>
          </a:xfrm>
          <a:prstGeom prst="rect">
            <a:avLst/>
          </a:prstGeom>
        </p:spPr>
      </p:pic>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1373" y="4495568"/>
            <a:ext cx="2656227" cy="1992170"/>
          </a:xfrm>
          <a:prstGeom prst="rect">
            <a:avLst/>
          </a:prstGeom>
        </p:spPr>
      </p:pic>
      <p:sp>
        <p:nvSpPr>
          <p:cNvPr id="29" name="正方形/長方形 28"/>
          <p:cNvSpPr/>
          <p:nvPr/>
        </p:nvSpPr>
        <p:spPr>
          <a:xfrm>
            <a:off x="4827076" y="6422745"/>
            <a:ext cx="295465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高周波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成分</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を完全にゼロに</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261523" y="5170146"/>
            <a:ext cx="54373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ゼロ</a:t>
            </a:r>
            <a:endParaRPr lang="ja-JP" altLang="en-US" sz="1400" dirty="0"/>
          </a:p>
        </p:txBody>
      </p:sp>
      <p:sp>
        <p:nvSpPr>
          <p:cNvPr id="34" name="右矢印 33"/>
          <p:cNvSpPr/>
          <p:nvPr/>
        </p:nvSpPr>
        <p:spPr>
          <a:xfrm rot="16200000">
            <a:off x="5262671" y="3518227"/>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577646" y="1154277"/>
            <a:ext cx="110799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出力</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信号</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rot="5400000">
            <a:off x="5552967" y="3610200"/>
            <a:ext cx="180049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37" name="正方形/長方形 36"/>
          <p:cNvSpPr/>
          <p:nvPr/>
        </p:nvSpPr>
        <p:spPr>
          <a:xfrm>
            <a:off x="7819921" y="2155546"/>
            <a:ext cx="4185761" cy="236988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フーリエ変換により周波数を</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考慮した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filter</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が設計できる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フーリエ変換し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周波数空間でフィルタを掛け</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逆フーリエ変換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9809617" y="6488668"/>
            <a:ext cx="2382383" cy="369332"/>
          </a:xfrm>
          <a:prstGeom prst="rect">
            <a:avLst/>
          </a:prstGeom>
        </p:spPr>
        <p:txBody>
          <a:bodyPr wrap="none">
            <a:spAutoFit/>
          </a:bodyPr>
          <a:lstStyle/>
          <a:p>
            <a:r>
              <a:rPr lang="ja-JP" altLang="en-US" b="1" dirty="0" smtClean="0"/>
              <a:t>さっき</a:t>
            </a:r>
            <a:r>
              <a:rPr lang="ja-JP" altLang="en-US" b="1" dirty="0"/>
              <a:t>の</a:t>
            </a:r>
            <a:r>
              <a:rPr lang="ja-JP" altLang="en-US" b="1" dirty="0" smtClean="0"/>
              <a:t>スライドです！</a:t>
            </a:r>
            <a:endParaRPr lang="ja-JP" altLang="en-US" b="1" dirty="0"/>
          </a:p>
        </p:txBody>
      </p:sp>
      <p:cxnSp>
        <p:nvCxnSpPr>
          <p:cNvPr id="13" name="直線矢印コネクタ 12"/>
          <p:cNvCxnSpPr/>
          <p:nvPr/>
        </p:nvCxnSpPr>
        <p:spPr>
          <a:xfrm>
            <a:off x="6179344"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5311405" y="5170146"/>
            <a:ext cx="54373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ゼロ</a:t>
            </a:r>
            <a:endParaRPr lang="ja-JP" altLang="en-US" sz="1400" dirty="0"/>
          </a:p>
        </p:txBody>
      </p:sp>
      <p:cxnSp>
        <p:nvCxnSpPr>
          <p:cNvPr id="38" name="直線矢印コネクタ 37"/>
          <p:cNvCxnSpPr/>
          <p:nvPr/>
        </p:nvCxnSpPr>
        <p:spPr>
          <a:xfrm>
            <a:off x="5229226"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2442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8123" y="1125039"/>
            <a:ext cx="1661885" cy="1661885"/>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5693" y="4828419"/>
            <a:ext cx="1661885" cy="1661885"/>
          </a:xfrm>
          <a:prstGeom prst="rect">
            <a:avLst/>
          </a:prstGeom>
          <a:ln>
            <a:solidFill>
              <a:schemeClr val="tx1"/>
            </a:solidFill>
          </a:ln>
        </p:spPr>
      </p:pic>
      <p:sp>
        <p:nvSpPr>
          <p:cNvPr id="11" name="タイトル 1"/>
          <p:cNvSpPr>
            <a:spLocks noGrp="1"/>
          </p:cNvSpPr>
          <p:nvPr>
            <p:ph type="title"/>
          </p:nvPr>
        </p:nvSpPr>
        <p:spPr>
          <a:xfrm>
            <a:off x="1042640" y="283483"/>
            <a:ext cx="10079840" cy="733270"/>
          </a:xfrm>
        </p:spPr>
        <p:txBody>
          <a:bodyPr/>
          <a:lstStyle/>
          <a:p>
            <a:pPr algn="ctr"/>
            <a:r>
              <a:rPr lang="ja-JP" altLang="en-US" dirty="0"/>
              <a:t>周波数フィルタリング</a:t>
            </a:r>
            <a:r>
              <a:rPr lang="ja-JP" altLang="en-US" dirty="0" smtClean="0"/>
              <a:t>（</a:t>
            </a:r>
            <a:r>
              <a:rPr lang="ja-JP" altLang="en-US" dirty="0"/>
              <a:t>画像</a:t>
            </a:r>
            <a:r>
              <a:rPr lang="ja-JP" altLang="en-US" dirty="0" smtClean="0"/>
              <a:t>）</a:t>
            </a:r>
            <a:endParaRPr kumimoji="1" lang="ja-JP" altLang="en-US" dirty="0"/>
          </a:p>
        </p:txBody>
      </p:sp>
      <p:sp>
        <p:nvSpPr>
          <p:cNvPr id="12" name="右矢印 11"/>
          <p:cNvSpPr/>
          <p:nvPr/>
        </p:nvSpPr>
        <p:spPr>
          <a:xfrm rot="5400000">
            <a:off x="1957496"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rot="16200000">
            <a:off x="1828368" y="3450446"/>
            <a:ext cx="1210588" cy="707886"/>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右矢印 13"/>
          <p:cNvSpPr/>
          <p:nvPr/>
        </p:nvSpPr>
        <p:spPr>
          <a:xfrm>
            <a:off x="3896875" y="5503034"/>
            <a:ext cx="438624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4845054" y="5834509"/>
            <a:ext cx="2492990" cy="646331"/>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a:t>
            </a:r>
            <a:endPar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フィルタ画像を掛ける</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6666" y="1226415"/>
            <a:ext cx="1676444" cy="1676444"/>
          </a:xfrm>
          <a:prstGeom prst="rect">
            <a:avLst/>
          </a:prstGeom>
        </p:spPr>
      </p:pic>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5104" y="4054740"/>
            <a:ext cx="1317964" cy="1317964"/>
          </a:xfrm>
          <a:prstGeom prst="rect">
            <a:avLst/>
          </a:prstGeom>
          <a:ln>
            <a:solidFill>
              <a:schemeClr val="tx1"/>
            </a:solidFill>
          </a:ln>
        </p:spPr>
      </p:pic>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8337" y="4828419"/>
            <a:ext cx="1661885" cy="1661885"/>
          </a:xfrm>
          <a:prstGeom prst="rect">
            <a:avLst/>
          </a:prstGeom>
          <a:ln>
            <a:solidFill>
              <a:schemeClr val="tx1"/>
            </a:solidFill>
          </a:ln>
        </p:spPr>
      </p:pic>
      <p:pic>
        <p:nvPicPr>
          <p:cNvPr id="20" name="図 1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51" t="34029" r="34047" b="33642"/>
          <a:stretch/>
        </p:blipFill>
        <p:spPr>
          <a:xfrm>
            <a:off x="6323296" y="4033470"/>
            <a:ext cx="1321197" cy="1322301"/>
          </a:xfrm>
          <a:prstGeom prst="rect">
            <a:avLst/>
          </a:prstGeom>
          <a:ln>
            <a:solidFill>
              <a:schemeClr val="tx1"/>
            </a:solidFill>
          </a:ln>
        </p:spPr>
      </p:pic>
      <p:pic>
        <p:nvPicPr>
          <p:cNvPr id="24" name="図 23"/>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51" t="34029" r="34047" b="33642"/>
          <a:stretch/>
        </p:blipFill>
        <p:spPr>
          <a:xfrm>
            <a:off x="8737240" y="4835047"/>
            <a:ext cx="1665962" cy="1667354"/>
          </a:xfrm>
          <a:prstGeom prst="rect">
            <a:avLst/>
          </a:prstGeom>
          <a:ln>
            <a:solidFill>
              <a:schemeClr val="tx1"/>
            </a:solidFill>
          </a:ln>
        </p:spPr>
      </p:pic>
      <p:sp>
        <p:nvSpPr>
          <p:cNvPr id="2" name="正方形/長方形 1"/>
          <p:cNvSpPr/>
          <p:nvPr/>
        </p:nvSpPr>
        <p:spPr>
          <a:xfrm>
            <a:off x="5811542" y="4388776"/>
            <a:ext cx="596638" cy="707886"/>
          </a:xfrm>
          <a:prstGeom prst="rect">
            <a:avLst/>
          </a:prstGeom>
        </p:spPr>
        <p:txBody>
          <a:bodyPr wrap="none">
            <a:spAutoFit/>
          </a:bodyPr>
          <a:lstStyle/>
          <a:p>
            <a:r>
              <a:rPr lang="en-US" altLang="ja-JP" sz="4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000" dirty="0"/>
          </a:p>
        </p:txBody>
      </p:sp>
      <p:sp>
        <p:nvSpPr>
          <p:cNvPr id="26" name="右矢印 25"/>
          <p:cNvSpPr/>
          <p:nvPr/>
        </p:nvSpPr>
        <p:spPr>
          <a:xfrm rot="16200000">
            <a:off x="8772252"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rot="5400000">
            <a:off x="9079382" y="3682774"/>
            <a:ext cx="180049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29" name="正方形/長方形 28"/>
          <p:cNvSpPr/>
          <p:nvPr/>
        </p:nvSpPr>
        <p:spPr>
          <a:xfrm>
            <a:off x="6429904" y="3642853"/>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682427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1024421"/>
            <a:ext cx="1661885" cy="1661885"/>
          </a:xfrm>
          <a:prstGeom prst="rect">
            <a:avLst/>
          </a:prstGeom>
          <a:ln>
            <a:solidFill>
              <a:schemeClr val="tx1"/>
            </a:solidFill>
          </a:ln>
        </p:spPr>
      </p:pic>
      <p:sp>
        <p:nvSpPr>
          <p:cNvPr id="11" name="タイトル 1"/>
          <p:cNvSpPr>
            <a:spLocks noGrp="1"/>
          </p:cNvSpPr>
          <p:nvPr>
            <p:ph type="title"/>
          </p:nvPr>
        </p:nvSpPr>
        <p:spPr>
          <a:xfrm>
            <a:off x="718790" y="283483"/>
            <a:ext cx="10079840" cy="733270"/>
          </a:xfrm>
        </p:spPr>
        <p:txBody>
          <a:bodyPr/>
          <a:lstStyle/>
          <a:p>
            <a:pPr algn="ctr"/>
            <a:r>
              <a:rPr lang="ja-JP" altLang="en-US" dirty="0"/>
              <a:t>周波数フィルタリング</a:t>
            </a:r>
            <a:r>
              <a:rPr lang="ja-JP" altLang="en-US" dirty="0" smtClean="0"/>
              <a:t>（</a:t>
            </a:r>
            <a:r>
              <a:rPr lang="ja-JP" altLang="en-US" dirty="0"/>
              <a:t>画像</a:t>
            </a:r>
            <a:r>
              <a:rPr lang="ja-JP" altLang="en-US" dirty="0" smtClean="0"/>
              <a:t>）</a:t>
            </a:r>
            <a:endParaRPr kumimoji="1" lang="ja-JP" altLang="en-US" dirty="0"/>
          </a:p>
        </p:txBody>
      </p:sp>
      <p:sp>
        <p:nvSpPr>
          <p:cNvPr id="12" name="右矢印 11"/>
          <p:cNvSpPr/>
          <p:nvPr/>
        </p:nvSpPr>
        <p:spPr>
          <a:xfrm>
            <a:off x="8835453" y="17051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295327" y="1372007"/>
            <a:ext cx="1467068"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Low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低周波成分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759" y="1420456"/>
            <a:ext cx="1676444" cy="1676444"/>
          </a:xfrm>
          <a:prstGeom prst="rect">
            <a:avLst/>
          </a:prstGeom>
        </p:spPr>
      </p:pic>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0825" y="4639129"/>
            <a:ext cx="1661885" cy="1661885"/>
          </a:xfrm>
          <a:prstGeom prst="rect">
            <a:avLst/>
          </a:prstGeom>
          <a:ln>
            <a:solidFill>
              <a:schemeClr val="tx1"/>
            </a:solidFill>
          </a:ln>
        </p:spPr>
      </p:pic>
      <p:pic>
        <p:nvPicPr>
          <p:cNvPr id="30" name="図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4188" y="1014544"/>
            <a:ext cx="1661885" cy="1661885"/>
          </a:xfrm>
          <a:prstGeom prst="rect">
            <a:avLst/>
          </a:prstGeom>
          <a:ln>
            <a:solidFill>
              <a:schemeClr val="tx1"/>
            </a:solidFill>
          </a:ln>
        </p:spPr>
      </p:pic>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4188" y="2828348"/>
            <a:ext cx="1661885" cy="1661885"/>
          </a:xfrm>
          <a:prstGeom prst="rect">
            <a:avLst/>
          </a:prstGeom>
          <a:ln>
            <a:solidFill>
              <a:schemeClr val="tx1"/>
            </a:solidFill>
          </a:ln>
        </p:spPr>
      </p:pic>
      <p:pic>
        <p:nvPicPr>
          <p:cNvPr id="32" name="図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4188" y="4642153"/>
            <a:ext cx="1661885" cy="1661885"/>
          </a:xfrm>
          <a:prstGeom prst="rect">
            <a:avLst/>
          </a:prstGeom>
          <a:ln>
            <a:solidFill>
              <a:schemeClr val="tx1"/>
            </a:solidFill>
          </a:ln>
        </p:spPr>
      </p:pic>
      <p:pic>
        <p:nvPicPr>
          <p:cNvPr id="33" name="図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0579" y="2831775"/>
            <a:ext cx="1661885" cy="1661885"/>
          </a:xfrm>
          <a:prstGeom prst="rect">
            <a:avLst/>
          </a:prstGeom>
          <a:ln>
            <a:solidFill>
              <a:schemeClr val="tx1"/>
            </a:solidFill>
          </a:ln>
        </p:spPr>
      </p:pic>
      <p:pic>
        <p:nvPicPr>
          <p:cNvPr id="34" name="図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65843" y="6027057"/>
            <a:ext cx="1661885" cy="1661885"/>
          </a:xfrm>
          <a:prstGeom prst="rect">
            <a:avLst/>
          </a:prstGeom>
          <a:ln>
            <a:solidFill>
              <a:schemeClr val="tx1"/>
            </a:solidFill>
          </a:ln>
        </p:spPr>
      </p:pic>
      <p:pic>
        <p:nvPicPr>
          <p:cNvPr id="35" name="図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543" y="3693886"/>
            <a:ext cx="1661885" cy="1661885"/>
          </a:xfrm>
          <a:prstGeom prst="rect">
            <a:avLst/>
          </a:prstGeom>
          <a:ln>
            <a:solidFill>
              <a:schemeClr val="tx1"/>
            </a:solidFill>
          </a:ln>
        </p:spPr>
      </p:pic>
      <p:pic>
        <p:nvPicPr>
          <p:cNvPr id="36" name="図 35"/>
          <p:cNvPicPr>
            <a:picLocks noChangeAspect="1"/>
          </p:cNvPicPr>
          <p:nvPr/>
        </p:nvPicPr>
        <p:blipFill rotWithShape="1">
          <a:blip r:embed="rId9" cstate="print">
            <a:extLst>
              <a:ext uri="{28A0092B-C50C-407E-A947-70E740481C1C}">
                <a14:useLocalDpi xmlns:a14="http://schemas.microsoft.com/office/drawing/2010/main" val="0"/>
              </a:ext>
            </a:extLst>
          </a:blip>
          <a:stretch/>
        </p:blipFill>
        <p:spPr>
          <a:xfrm>
            <a:off x="4850334" y="983440"/>
            <a:ext cx="1702866" cy="1702866"/>
          </a:xfrm>
          <a:prstGeom prst="rect">
            <a:avLst/>
          </a:prstGeom>
          <a:noFill/>
          <a:ln>
            <a:noFill/>
          </a:ln>
        </p:spPr>
      </p:pic>
      <p:sp>
        <p:nvSpPr>
          <p:cNvPr id="37" name="正方形/長方形 36"/>
          <p:cNvSpPr/>
          <p:nvPr/>
        </p:nvSpPr>
        <p:spPr>
          <a:xfrm>
            <a:off x="3271955" y="3200807"/>
            <a:ext cx="1513812"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High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高周波成分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3167086" y="5042307"/>
            <a:ext cx="1723549"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Band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特定周波成分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 name="図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2831775"/>
            <a:ext cx="1661885" cy="1661885"/>
          </a:xfrm>
          <a:prstGeom prst="rect">
            <a:avLst/>
          </a:prstGeom>
          <a:ln>
            <a:solidFill>
              <a:schemeClr val="tx1"/>
            </a:solidFill>
          </a:ln>
        </p:spPr>
      </p:pic>
      <p:pic>
        <p:nvPicPr>
          <p:cNvPr id="40" name="図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4639129"/>
            <a:ext cx="1661885" cy="1661885"/>
          </a:xfrm>
          <a:prstGeom prst="rect">
            <a:avLst/>
          </a:prstGeom>
          <a:ln>
            <a:solidFill>
              <a:schemeClr val="tx1"/>
            </a:solidFill>
          </a:ln>
        </p:spPr>
      </p:pic>
      <p:pic>
        <p:nvPicPr>
          <p:cNvPr id="41" name="図 4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39325" y="4639129"/>
            <a:ext cx="1661885" cy="1661885"/>
          </a:xfrm>
          <a:prstGeom prst="rect">
            <a:avLst/>
          </a:prstGeom>
          <a:ln>
            <a:solidFill>
              <a:schemeClr val="tx1"/>
            </a:solidFill>
          </a:ln>
        </p:spPr>
      </p:pic>
      <p:pic>
        <p:nvPicPr>
          <p:cNvPr id="42" name="図 4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29079" y="2831775"/>
            <a:ext cx="1661885" cy="1661885"/>
          </a:xfrm>
          <a:prstGeom prst="rect">
            <a:avLst/>
          </a:prstGeom>
          <a:ln>
            <a:solidFill>
              <a:schemeClr val="tx1"/>
            </a:solidFill>
          </a:ln>
        </p:spPr>
      </p:pic>
      <p:pic>
        <p:nvPicPr>
          <p:cNvPr id="43" name="図 42"/>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a:xfrm>
            <a:off x="6818834" y="983440"/>
            <a:ext cx="1702866" cy="1702866"/>
          </a:xfrm>
          <a:prstGeom prst="rect">
            <a:avLst/>
          </a:prstGeom>
          <a:noFill/>
          <a:ln>
            <a:noFill/>
          </a:ln>
        </p:spPr>
      </p:pic>
      <p:sp>
        <p:nvSpPr>
          <p:cNvPr id="44" name="右矢印 43"/>
          <p:cNvSpPr/>
          <p:nvPr/>
        </p:nvSpPr>
        <p:spPr>
          <a:xfrm>
            <a:off x="8835453" y="34323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a:off x="8835453" y="52103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802289" y="3090063"/>
            <a:ext cx="121058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47" name="正方形/長方形 46"/>
          <p:cNvSpPr/>
          <p:nvPr/>
        </p:nvSpPr>
        <p:spPr>
          <a:xfrm>
            <a:off x="674051" y="5394351"/>
            <a:ext cx="146706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周波数画像</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054976" y="6337780"/>
            <a:ext cx="1210589"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フィルタ</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0091435" y="6337780"/>
            <a:ext cx="121058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出力画像</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794710" y="6337780"/>
            <a:ext cx="1620957" cy="584775"/>
          </a:xfrm>
          <a:prstGeom prst="rect">
            <a:avLst/>
          </a:prstGeom>
        </p:spPr>
        <p:txBody>
          <a:bodyPr wrap="none">
            <a:spAutoFit/>
          </a:bodyPr>
          <a:lstStyle/>
          <a:p>
            <a:pPr algn="ct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フィルタ処理済</a:t>
            </a:r>
            <a:endParaRPr lang="en-US" altLang="ja-JP" sz="16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r>
              <a:rPr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51" name="正方形/長方形 50"/>
          <p:cNvSpPr/>
          <p:nvPr/>
        </p:nvSpPr>
        <p:spPr>
          <a:xfrm>
            <a:off x="8670028" y="47412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670028" y="29124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8670028" y="11852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504578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まとめ：離散フーリエ変換と周波数フィルタ</a:t>
            </a:r>
            <a:endParaRPr kumimoji="1" lang="ja-JP" altLang="en-US" dirty="0"/>
          </a:p>
        </p:txBody>
      </p:sp>
      <p:pic>
        <p:nvPicPr>
          <p:cNvPr id="4" name="図 3"/>
          <p:cNvPicPr>
            <a:picLocks noChangeAspect="1"/>
          </p:cNvPicPr>
          <p:nvPr/>
        </p:nvPicPr>
        <p:blipFill>
          <a:blip r:embed="rId2"/>
          <a:stretch>
            <a:fillRect/>
          </a:stretch>
        </p:blipFill>
        <p:spPr>
          <a:xfrm>
            <a:off x="609123" y="2259942"/>
            <a:ext cx="5867877" cy="1861422"/>
          </a:xfrm>
          <a:prstGeom prst="rect">
            <a:avLst/>
          </a:prstGeom>
        </p:spPr>
      </p:pic>
      <p:grpSp>
        <p:nvGrpSpPr>
          <p:cNvPr id="8" name="グループ化 7"/>
          <p:cNvGrpSpPr/>
          <p:nvPr/>
        </p:nvGrpSpPr>
        <p:grpSpPr>
          <a:xfrm>
            <a:off x="7017659" y="2324100"/>
            <a:ext cx="3676130" cy="1695450"/>
            <a:chOff x="7855859" y="2563456"/>
            <a:chExt cx="3634919" cy="1676444"/>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5859" y="2563456"/>
              <a:ext cx="1676444" cy="1676444"/>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8893" y="2563456"/>
              <a:ext cx="1661885" cy="1661885"/>
            </a:xfrm>
            <a:prstGeom prst="rect">
              <a:avLst/>
            </a:prstGeom>
            <a:ln>
              <a:solidFill>
                <a:schemeClr val="tx1"/>
              </a:solidFill>
            </a:ln>
          </p:spPr>
        </p:pic>
      </p:grpSp>
      <p:sp>
        <p:nvSpPr>
          <p:cNvPr id="9" name="正方形/長方形 8"/>
          <p:cNvSpPr/>
          <p:nvPr/>
        </p:nvSpPr>
        <p:spPr>
          <a:xfrm>
            <a:off x="565903" y="1644134"/>
            <a:ext cx="9701695"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離散フーリエ変換（</a:t>
            </a:r>
            <a:r>
              <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rPr>
              <a:t>1D/2D</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）の実装方法を解説した</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65903" y="4501634"/>
            <a:ext cx="10443885"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周波数空間でマスクを掛ける周波数フィルタを紹介した</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03784" y="5247105"/>
            <a:ext cx="4573066" cy="1437789"/>
            <a:chOff x="1332434" y="5515429"/>
            <a:chExt cx="5416176" cy="1702866"/>
          </a:xfrm>
        </p:grpSpPr>
        <p:grpSp>
          <p:nvGrpSpPr>
            <p:cNvPr id="18" name="グループ化 17"/>
            <p:cNvGrpSpPr/>
            <p:nvPr/>
          </p:nvGrpSpPr>
          <p:grpSpPr>
            <a:xfrm>
              <a:off x="5082809" y="5515429"/>
              <a:ext cx="1665801" cy="1661885"/>
              <a:chOff x="6835409" y="4639129"/>
              <a:chExt cx="1665801" cy="1661885"/>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409" y="4639129"/>
                <a:ext cx="1661885" cy="1661885"/>
              </a:xfrm>
              <a:prstGeom prst="rect">
                <a:avLst/>
              </a:prstGeom>
              <a:ln>
                <a:solidFill>
                  <a:schemeClr val="tx1"/>
                </a:solidFill>
              </a:ln>
            </p:spPr>
          </p:pic>
          <p:pic>
            <p:nvPicPr>
              <p:cNvPr id="14" name="図 1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39325" y="4639129"/>
                <a:ext cx="1661885" cy="1661885"/>
              </a:xfrm>
              <a:prstGeom prst="rect">
                <a:avLst/>
              </a:prstGeom>
              <a:ln>
                <a:solidFill>
                  <a:schemeClr val="tx1"/>
                </a:solidFill>
              </a:ln>
            </p:spPr>
          </p:pic>
        </p:grpSp>
        <p:grpSp>
          <p:nvGrpSpPr>
            <p:cNvPr id="17" name="グループ化 16"/>
            <p:cNvGrpSpPr/>
            <p:nvPr/>
          </p:nvGrpSpPr>
          <p:grpSpPr>
            <a:xfrm>
              <a:off x="3224947" y="5515429"/>
              <a:ext cx="1668215" cy="1661885"/>
              <a:chOff x="3209579" y="5536875"/>
              <a:chExt cx="1668215" cy="1661885"/>
            </a:xfrm>
          </p:grpSpPr>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5909" y="5536875"/>
                <a:ext cx="1661885" cy="1661885"/>
              </a:xfrm>
              <a:prstGeom prst="rect">
                <a:avLst/>
              </a:prstGeom>
              <a:ln>
                <a:solidFill>
                  <a:schemeClr val="tx1"/>
                </a:solidFill>
              </a:ln>
            </p:spPr>
          </p:pic>
          <p:pic>
            <p:nvPicPr>
              <p:cNvPr id="15" name="図 14"/>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9579" y="5536875"/>
                <a:ext cx="1661885" cy="1661885"/>
              </a:xfrm>
              <a:prstGeom prst="rect">
                <a:avLst/>
              </a:prstGeom>
              <a:ln>
                <a:solidFill>
                  <a:schemeClr val="tx1"/>
                </a:solidFill>
              </a:ln>
            </p:spPr>
          </p:pic>
        </p:grpSp>
        <p:grpSp>
          <p:nvGrpSpPr>
            <p:cNvPr id="19" name="グループ化 18"/>
            <p:cNvGrpSpPr/>
            <p:nvPr/>
          </p:nvGrpSpPr>
          <p:grpSpPr>
            <a:xfrm>
              <a:off x="1332434" y="5515429"/>
              <a:ext cx="1702866" cy="1702866"/>
              <a:chOff x="6818834" y="983440"/>
              <a:chExt cx="1702866" cy="1702866"/>
            </a:xfrm>
          </p:grpSpPr>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409" y="1024421"/>
                <a:ext cx="1661885" cy="1661885"/>
              </a:xfrm>
              <a:prstGeom prst="rect">
                <a:avLst/>
              </a:prstGeom>
              <a:ln>
                <a:solidFill>
                  <a:schemeClr val="tx1"/>
                </a:solidFill>
              </a:ln>
            </p:spPr>
          </p:pic>
          <p:pic>
            <p:nvPicPr>
              <p:cNvPr id="16" name="図 1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a:xfrm>
                <a:off x="6818834" y="983440"/>
                <a:ext cx="1702866" cy="1702866"/>
              </a:xfrm>
              <a:prstGeom prst="rect">
                <a:avLst/>
              </a:prstGeom>
              <a:noFill/>
              <a:ln>
                <a:noFill/>
              </a:ln>
            </p:spPr>
          </p:pic>
        </p:grpSp>
      </p:grpSp>
    </p:spTree>
    <p:extLst>
      <p:ext uri="{BB962C8B-B14F-4D97-AF65-F5344CB8AC3E}">
        <p14:creationId xmlns:p14="http://schemas.microsoft.com/office/powerpoint/2010/main" val="31864415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35594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smtClean="0">
                    <a:latin typeface="Cambria Math" panose="02040503050406030204" pitchFamily="18" charset="0"/>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smtClean="0"/>
                  <a:t> </a:t>
                </a:r>
                <a:endParaRPr lang="en-US" altLang="ja-JP" sz="2400" i="1" dirty="0" smtClean="0">
                  <a:latin typeface="Cambria Math" panose="02040503050406030204" pitchFamily="18" charset="0"/>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smtClean="0"/>
                  <a:t> </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rotWithShape="0">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smtClean="0"/>
                  <a:t>基本</a:t>
                </a:r>
                <a14:m>
                  <m:oMath xmlns:m="http://schemas.openxmlformats.org/officeDocument/2006/math">
                    <m:r>
                      <a:rPr lang="ja-JP" altLang="en-US" i="1" smtClean="0">
                        <a:latin typeface="Cambria Math" panose="02040503050406030204" pitchFamily="18" charset="0"/>
                      </a:rPr>
                      <m:t>周波数</m:t>
                    </m:r>
                  </m:oMath>
                </a14:m>
                <a:endParaRPr lang="en-US" altLang="ja-JP" dirty="0" smtClean="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rotWithShape="0">
                <a:blip r:embed="rId7"/>
                <a:stretch>
                  <a:fillRect l="-3636" t="-4592"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097545" cy="321731"/>
              </a:xfrm>
              <a:prstGeom prst="rect">
                <a:avLst/>
              </a:prstGeom>
              <a:blipFill rotWithShape="0">
                <a:blip r:embed="rId8"/>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67087" cy="321731"/>
              </a:xfrm>
              <a:prstGeom prst="rect">
                <a:avLst/>
              </a:prstGeom>
              <a:blipFill rotWithShape="0">
                <a:blip r:embed="rId9"/>
                <a:stretch>
                  <a:fillRect b="-13208"/>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097545" cy="321731"/>
              </a:xfrm>
              <a:prstGeom prst="rect">
                <a:avLst/>
              </a:prstGeom>
              <a:blipFill rotWithShape="0">
                <a:blip r:embed="rId10"/>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67087" cy="321731"/>
              </a:xfrm>
              <a:prstGeom prst="rect">
                <a:avLst/>
              </a:prstGeom>
              <a:blipFill rotWithShape="0">
                <a:blip r:embed="rId11"/>
                <a:stretch>
                  <a:fillRect b="-13208"/>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0975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097545" cy="369332"/>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670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67087" cy="369332"/>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4130324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lstStyle/>
          <a:p>
            <a:r>
              <a:rPr kumimoji="1" lang="ja-JP" altLang="en-US" dirty="0" smtClean="0"/>
              <a:t>フーリエ変換とは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62000" y="5297714"/>
                <a:ext cx="11111260" cy="1402201"/>
              </a:xfrm>
            </p:spPr>
            <p:txBody>
              <a:bodyPr>
                <a:normAutofit/>
              </a:bodyPr>
              <a:lstStyle/>
              <a:p>
                <a:r>
                  <a:rPr lang="ja-JP" altLang="en-US" sz="2400" dirty="0" smtClean="0"/>
                  <a:t>時間</a:t>
                </a:r>
                <a14:m>
                  <m:oMath xmlns:m="http://schemas.openxmlformats.org/officeDocument/2006/math">
                    <m:r>
                      <a:rPr lang="en-US" altLang="ja-JP" sz="2400" b="0" i="1" smtClean="0">
                        <a:latin typeface="Cambria Math" panose="02040503050406030204" pitchFamily="18" charset="0"/>
                      </a:rPr>
                      <m:t>𝑡</m:t>
                    </m:r>
                  </m:oMath>
                </a14:m>
                <a:r>
                  <a:rPr lang="ja-JP" altLang="en-US" sz="2400" dirty="0" smtClean="0"/>
                  <a:t>の</a:t>
                </a:r>
                <a:r>
                  <a:rPr kumimoji="1" lang="ja-JP" altLang="en-US" sz="2400" dirty="0" smtClean="0"/>
                  <a:t>関数 </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en-US" altLang="ja-JP" sz="2400" dirty="0" smtClean="0"/>
                  <a:t> </a:t>
                </a:r>
                <a:r>
                  <a:rPr lang="ja-JP" altLang="en-US" sz="2400" dirty="0" smtClean="0"/>
                  <a:t>を、周波数</a:t>
                </a:r>
                <a14:m>
                  <m:oMath xmlns:m="http://schemas.openxmlformats.org/officeDocument/2006/math">
                    <m:r>
                      <a:rPr lang="en-US" altLang="ja-JP" sz="2400" i="1">
                        <a:latin typeface="Cambria Math" panose="02040503050406030204" pitchFamily="18" charset="0"/>
                      </a:rPr>
                      <m:t>𝜔</m:t>
                    </m:r>
                  </m:oMath>
                </a14:m>
                <a:r>
                  <a:rPr lang="ja-JP" altLang="en-US" sz="2400" dirty="0" smtClean="0"/>
                  <a:t>の関数</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に変換する</a:t>
                </a:r>
                <a:r>
                  <a:rPr lang="en-US" altLang="ja-JP" sz="2400" dirty="0" smtClean="0"/>
                  <a:t> </a:t>
                </a:r>
              </a:p>
              <a:p>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と</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は複素数関数である（</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は実数関数のことが多い）</a:t>
                </a:r>
                <a:endParaRPr lang="en-US" altLang="ja-JP" sz="2400" dirty="0" smtClean="0"/>
              </a:p>
              <a:p>
                <a:r>
                  <a:rPr kumimoji="1" lang="ja-JP" altLang="en-US" sz="2400" dirty="0" smtClean="0"/>
                  <a:t>フーリエ級数展開において </a:t>
                </a:r>
                <a:r>
                  <a:rPr kumimoji="1" lang="en-US" altLang="ja-JP" sz="2400" dirty="0" smtClean="0"/>
                  <a:t>T</a:t>
                </a:r>
                <a:r>
                  <a:rPr lang="ja-JP" altLang="en-US" sz="2400" dirty="0"/>
                  <a:t> </a:t>
                </a:r>
                <a:r>
                  <a:rPr lang="ja-JP" altLang="en-US" sz="2400" dirty="0" smtClean="0">
                    <a:sym typeface="Wingdings" panose="05000000000000000000" pitchFamily="2" charset="2"/>
                  </a:rPr>
                  <a:t>→ ∞ とすると</a:t>
                </a:r>
                <a:r>
                  <a:rPr lang="ja-JP" altLang="en-US" sz="2400" dirty="0">
                    <a:sym typeface="Wingdings" panose="05000000000000000000" pitchFamily="2" charset="2"/>
                  </a:rPr>
                  <a:t>導出</a:t>
                </a:r>
                <a:r>
                  <a:rPr lang="ja-JP" altLang="en-US" sz="2400" dirty="0" smtClean="0">
                    <a:sym typeface="Wingdings" panose="05000000000000000000" pitchFamily="2" charset="2"/>
                  </a:rPr>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62000" y="5297714"/>
                <a:ext cx="11111260" cy="1402201"/>
              </a:xfrm>
              <a:blipFill rotWithShape="0">
                <a:blip r:embed="rId3"/>
                <a:stretch>
                  <a:fillRect l="-713" t="-5652" b="-6087"/>
                </a:stretch>
              </a:blipFill>
            </p:spPr>
            <p:txBody>
              <a:bodyPr/>
              <a:lstStyle/>
              <a:p>
                <a:r>
                  <a:rPr lang="ja-JP" altLang="en-US">
                    <a:noFill/>
                  </a:rPr>
                  <a:t> </a:t>
                </a:r>
              </a:p>
            </p:txBody>
          </p:sp>
        </mc:Fallback>
      </mc:AlternateContent>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67742"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67742" y="1942988"/>
                  <a:ext cx="4573240" cy="1154803"/>
                </a:xfrm>
                <a:prstGeom prst="rect">
                  <a:avLst/>
                </a:prstGeom>
                <a:blipFill rotWithShape="0">
                  <a:blip r:embed="rId5"/>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8" name="グループ化 27"/>
          <p:cNvGrpSpPr/>
          <p:nvPr/>
        </p:nvGrpSpPr>
        <p:grpSpPr>
          <a:xfrm>
            <a:off x="954315" y="2694756"/>
            <a:ext cx="10337799" cy="2428249"/>
            <a:chOff x="693058" y="3060700"/>
            <a:chExt cx="11004365" cy="2584819"/>
          </a:xfrm>
        </p:grpSpPr>
        <p:cxnSp>
          <p:nvCxnSpPr>
            <p:cNvPr id="6" name="直線矢印コネクタ 5"/>
            <p:cNvCxnSpPr/>
            <p:nvPr/>
          </p:nvCxnSpPr>
          <p:spPr>
            <a:xfrm>
              <a:off x="711200" y="5041900"/>
              <a:ext cx="48387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864350" y="5041900"/>
              <a:ext cx="46863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313055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920750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693058" y="38424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195827" y="5060744"/>
                  <a:ext cx="4495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𝑡</m:t>
                        </m:r>
                      </m:oMath>
                    </m:oMathPara>
                  </a14:m>
                  <a:endParaRPr lang="ja-JP" altLang="en-US" sz="32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195827" y="5060744"/>
                  <a:ext cx="449546"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11161828" y="4958834"/>
                  <a:ext cx="535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𝜔</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161828" y="4958834"/>
                  <a:ext cx="535595" cy="523220"/>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7398703" y="3388360"/>
              <a:ext cx="3573780" cy="1638300"/>
              <a:chOff x="7393940" y="3172460"/>
              <a:chExt cx="3573780" cy="1638300"/>
            </a:xfrm>
          </p:grpSpPr>
          <p:sp>
            <p:nvSpPr>
              <p:cNvPr id="22" name="フリーフォーム 21"/>
              <p:cNvSpPr/>
              <p:nvPr/>
            </p:nvSpPr>
            <p:spPr>
              <a:xfrm flipH="1">
                <a:off x="9199880" y="3172460"/>
                <a:ext cx="17678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393940" y="3172460"/>
                <a:ext cx="18059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3226230" y="3460234"/>
                  <a:ext cx="1028230" cy="584775"/>
                </a:xfrm>
                <a:prstGeom prst="rect">
                  <a:avLst/>
                </a:prstGeom>
              </p:spPr>
              <p:txBody>
                <a:bodyPr wrap="none">
                  <a:spAutoFit/>
                </a:bodyPr>
                <a:lstStyle/>
                <a:p>
                  <a:r>
                    <a:rPr lang="ja-JP" altLang="en-US" sz="3200" dirty="0"/>
                    <a:t> </a:t>
                  </a:r>
                  <a14:m>
                    <m:oMath xmlns:m="http://schemas.openxmlformats.org/officeDocument/2006/math">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e>
                      </m:d>
                    </m:oMath>
                  </a14:m>
                  <a:endParaRPr lang="ja-JP" altLang="en-US" sz="32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3226230" y="3460234"/>
                  <a:ext cx="1028230" cy="58477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9225295" y="3180834"/>
                  <a:ext cx="119077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𝐹</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9225295" y="3180834"/>
                  <a:ext cx="1190775" cy="584775"/>
                </a:xfrm>
                <a:prstGeom prst="rect">
                  <a:avLst/>
                </a:prstGeom>
                <a:blipFill rotWithShape="0">
                  <a:blip r:embed="rId9"/>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431105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normAutofit/>
          </a:bodyPr>
          <a:lstStyle/>
          <a:p>
            <a:r>
              <a:rPr kumimoji="1" lang="ja-JP" altLang="en-US" sz="2800" dirty="0" smtClean="0"/>
              <a:t>フーリエ変換には，少し異なる複数の定義</a:t>
            </a:r>
            <a:r>
              <a:rPr lang="ja-JP" altLang="en-US" sz="2800" dirty="0" smtClean="0"/>
              <a:t>が存在</a:t>
            </a:r>
            <a:r>
              <a:rPr lang="ja-JP" altLang="en-US" sz="2800" dirty="0"/>
              <a:t>する</a:t>
            </a:r>
            <a:endParaRPr kumimoji="1" lang="ja-JP" altLang="en-US" sz="2800" dirty="0"/>
          </a:p>
        </p:txBody>
      </p:sp>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323205"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23205" y="1942988"/>
                  <a:ext cx="4573240" cy="1154803"/>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9" name="グループ化 28"/>
          <p:cNvGrpSpPr/>
          <p:nvPr/>
        </p:nvGrpSpPr>
        <p:grpSpPr>
          <a:xfrm>
            <a:off x="819150" y="3086426"/>
            <a:ext cx="10933384" cy="1486482"/>
            <a:chOff x="323205" y="1611309"/>
            <a:chExt cx="10933384" cy="1486482"/>
          </a:xfrm>
        </p:grpSpPr>
        <p:sp>
          <p:nvSpPr>
            <p:cNvPr id="30" name="角丸四角形 29"/>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p:cNvSpPr/>
                <p:nvPr/>
              </p:nvSpPr>
              <p:spPr>
                <a:xfrm>
                  <a:off x="5878835" y="1942988"/>
                  <a:ext cx="5377754"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ad>
                              <m:radPr>
                                <m:degHide m:val="on"/>
                                <m:ctrlPr>
                                  <a:rPr lang="en-US" altLang="ja-JP" sz="3200" b="0" i="1" smtClean="0">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5878835" y="1942988"/>
                  <a:ext cx="5377754" cy="115480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323205" y="1942988"/>
                  <a:ext cx="5391284"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ad>
                              <m:radPr>
                                <m:degHide m:val="on"/>
                                <m:ctrlPr>
                                  <a:rPr lang="en-US" altLang="ja-JP" sz="3200" i="1">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den>
                        </m:f>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323205" y="1942988"/>
                  <a:ext cx="5391284" cy="1154803"/>
                </a:xfrm>
                <a:prstGeom prst="rect">
                  <a:avLst/>
                </a:prstGeom>
                <a:blipFill rotWithShape="0">
                  <a:blip r:embed="rId6"/>
                  <a:stretch>
                    <a:fillRect/>
                  </a:stretch>
                </a:blipFill>
              </p:spPr>
              <p:txBody>
                <a:bodyPr/>
                <a:lstStyle/>
                <a:p>
                  <a:r>
                    <a:rPr lang="ja-JP" altLang="en-US">
                      <a:noFill/>
                    </a:rPr>
                    <a:t> </a:t>
                  </a:r>
                </a:p>
              </p:txBody>
            </p:sp>
          </mc:Fallback>
        </mc:AlternateContent>
        <p:sp>
          <p:nvSpPr>
            <p:cNvPr id="33" name="テキスト ボックス 32"/>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テキスト ボックス 33"/>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819150" y="5266593"/>
            <a:ext cx="10859418" cy="1486482"/>
            <a:chOff x="323205" y="1611309"/>
            <a:chExt cx="10859418" cy="1486482"/>
          </a:xfrm>
        </p:grpSpPr>
        <p:sp>
          <p:nvSpPr>
            <p:cNvPr id="36" name="角丸四角形 35"/>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5878835" y="1942988"/>
                  <a:ext cx="4930004"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2</m:t>
                                </m:r>
                                <m:r>
                                  <a:rPr lang="en-US" altLang="ja-JP" sz="3200" i="1">
                                    <a:latin typeface="Cambria Math" panose="02040503050406030204" pitchFamily="18" charset="0"/>
                                  </a:rPr>
                                  <m:t>𝜋𝜔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5878835" y="1942988"/>
                  <a:ext cx="4930004" cy="115480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368208" y="1942988"/>
                  <a:ext cx="4943533"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368208" y="1942988"/>
                  <a:ext cx="4943533" cy="1154803"/>
                </a:xfrm>
                <a:prstGeom prst="rect">
                  <a:avLst/>
                </a:prstGeom>
                <a:blipFill rotWithShape="0">
                  <a:blip r:embed="rId8"/>
                  <a:stretch>
                    <a:fillRect/>
                  </a:stretch>
                </a:blipFill>
              </p:spPr>
              <p:txBody>
                <a:bodyPr/>
                <a:lstStyle/>
                <a:p>
                  <a:r>
                    <a:rPr lang="ja-JP" altLang="en-US">
                      <a:noFill/>
                    </a:rPr>
                    <a:t> </a:t>
                  </a:r>
                </a:p>
              </p:txBody>
            </p:sp>
          </mc:Fallback>
        </mc:AlternateContent>
        <p:sp>
          <p:nvSpPr>
            <p:cNvPr id="39" name="テキスト ボックス 3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50665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正方形/長方形 15"/>
              <p:cNvSpPr/>
              <p:nvPr/>
            </p:nvSpPr>
            <p:spPr>
              <a:xfrm>
                <a:off x="1486069" y="131252"/>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486069" y="131252"/>
                <a:ext cx="2916696" cy="130426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1074854" y="5351383"/>
                <a:ext cx="11117146"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0</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は定数（直流成分）に対応</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区間において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回振動する正弦波に対応</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K=N/2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がもっとも高周波で，</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N-1</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k=1</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の正弦波と同じ周波数</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（位相は逆）</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1074854" y="5351383"/>
                <a:ext cx="11117146" cy="1354217"/>
              </a:xfrm>
              <a:prstGeom prst="rect">
                <a:avLst/>
              </a:prstGeom>
              <a:blipFill rotWithShape="0">
                <a:blip r:embed="rId4"/>
                <a:stretch>
                  <a:fillRect l="-713" t="-3604" b="-9459"/>
                </a:stretch>
              </a:blipFill>
            </p:spPr>
            <p:txBody>
              <a:bodyPr/>
              <a:lstStyle/>
              <a:p>
                <a:r>
                  <a:rPr lang="ja-JP" altLang="en-US">
                    <a:noFill/>
                  </a:rPr>
                  <a:t> </a:t>
                </a:r>
              </a:p>
            </p:txBody>
          </p:sp>
        </mc:Fallback>
      </mc:AlternateContent>
      <p:grpSp>
        <p:nvGrpSpPr>
          <p:cNvPr id="246" name="グループ化 245"/>
          <p:cNvGrpSpPr/>
          <p:nvPr/>
        </p:nvGrpSpPr>
        <p:grpSpPr>
          <a:xfrm>
            <a:off x="1258383" y="1676401"/>
            <a:ext cx="2727122" cy="1546196"/>
            <a:chOff x="3759200" y="711500"/>
            <a:chExt cx="1988458" cy="1546196"/>
          </a:xfrm>
        </p:grpSpPr>
        <p:grpSp>
          <p:nvGrpSpPr>
            <p:cNvPr id="4" name="グループ化 3"/>
            <p:cNvGrpSpPr/>
            <p:nvPr/>
          </p:nvGrpSpPr>
          <p:grpSpPr>
            <a:xfrm>
              <a:off x="3947900" y="1077894"/>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31" name="直線矢印コネクタ 30"/>
            <p:cNvCxnSpPr/>
            <p:nvPr/>
          </p:nvCxnSpPr>
          <p:spPr>
            <a:xfrm>
              <a:off x="3759200" y="2025789"/>
              <a:ext cx="19884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949439" y="853722"/>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3882835" y="1996086"/>
              <a:ext cx="256802" cy="261610"/>
            </a:xfrm>
            <a:prstGeom prst="rect">
              <a:avLst/>
            </a:prstGeom>
            <a:noFill/>
          </p:spPr>
          <p:txBody>
            <a:bodyPr wrap="none" rtlCol="0">
              <a:spAutoFit/>
            </a:bodyPr>
            <a:lstStyle/>
            <a:p>
              <a:r>
                <a:rPr lang="en-US" altLang="ja-JP" sz="1100" dirty="0" smtClean="0"/>
                <a:t>0</a:t>
              </a:r>
              <a:endParaRPr lang="ja-JP" altLang="en-US" sz="1100" dirty="0"/>
            </a:p>
          </p:txBody>
        </p:sp>
        <mc:AlternateContent xmlns:mc="http://schemas.openxmlformats.org/markup-compatibility/2006" xmlns:a14="http://schemas.microsoft.com/office/drawing/2010/main">
          <mc:Choice Requires="a14">
            <p:sp>
              <p:nvSpPr>
                <p:cNvPr id="35" name="正方形/長方形 34"/>
                <p:cNvSpPr/>
                <p:nvPr/>
              </p:nvSpPr>
              <p:spPr>
                <a:xfrm>
                  <a:off x="3950239" y="711500"/>
                  <a:ext cx="589969"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a:rPr>
                              <m:t>𝑓</m:t>
                            </m:r>
                          </m:e>
                          <m:sub>
                            <m:r>
                              <a:rPr lang="en-US" altLang="ja-JP" sz="3200" b="0" i="1" smtClean="0">
                                <a:latin typeface="Cambria Math" panose="02040503050406030204" pitchFamily="18" charset="0"/>
                              </a:rPr>
                              <m:t>𝑙</m:t>
                            </m:r>
                          </m:sub>
                        </m:sSub>
                      </m:oMath>
                    </m:oMathPara>
                  </a14:m>
                  <a:endParaRPr lang="ja-JP" altLang="en-US" sz="32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3950239" y="711500"/>
                  <a:ext cx="589969" cy="584775"/>
                </a:xfrm>
                <a:prstGeom prst="rect">
                  <a:avLst/>
                </a:prstGeom>
                <a:blipFill rotWithShape="0">
                  <a:blip r:embed="rId5"/>
                  <a:stretch>
                    <a:fillRect/>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5455977" y="853722"/>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3987610" y="1996086"/>
              <a:ext cx="256802" cy="261610"/>
            </a:xfrm>
            <a:prstGeom prst="rect">
              <a:avLst/>
            </a:prstGeom>
            <a:noFill/>
          </p:spPr>
          <p:txBody>
            <a:bodyPr wrap="none" rtlCol="0">
              <a:spAutoFit/>
            </a:bodyPr>
            <a:lstStyle/>
            <a:p>
              <a:r>
                <a:rPr lang="en-US" altLang="ja-JP" sz="1100" dirty="0" smtClean="0"/>
                <a:t>1</a:t>
              </a:r>
              <a:endParaRPr lang="ja-JP" altLang="en-US" sz="1100" dirty="0"/>
            </a:p>
          </p:txBody>
        </p:sp>
        <p:sp>
          <p:nvSpPr>
            <p:cNvPr id="69" name="テキスト ボックス 68"/>
            <p:cNvSpPr txBox="1"/>
            <p:nvPr/>
          </p:nvSpPr>
          <p:spPr>
            <a:xfrm>
              <a:off x="4089210" y="1996086"/>
              <a:ext cx="256802" cy="261610"/>
            </a:xfrm>
            <a:prstGeom prst="rect">
              <a:avLst/>
            </a:prstGeom>
            <a:noFill/>
          </p:spPr>
          <p:txBody>
            <a:bodyPr wrap="none" rtlCol="0">
              <a:spAutoFit/>
            </a:bodyPr>
            <a:lstStyle/>
            <a:p>
              <a:r>
                <a:rPr lang="en-US" altLang="ja-JP" sz="1100" dirty="0"/>
                <a:t>2</a:t>
              </a:r>
              <a:endParaRPr lang="ja-JP" altLang="en-US" sz="1100" dirty="0"/>
            </a:p>
          </p:txBody>
        </p:sp>
        <p:sp>
          <p:nvSpPr>
            <p:cNvPr id="70" name="テキスト ボックス 69"/>
            <p:cNvSpPr txBox="1"/>
            <p:nvPr/>
          </p:nvSpPr>
          <p:spPr>
            <a:xfrm>
              <a:off x="5229035" y="2002436"/>
              <a:ext cx="351378" cy="230832"/>
            </a:xfrm>
            <a:prstGeom prst="rect">
              <a:avLst/>
            </a:prstGeom>
            <a:noFill/>
          </p:spPr>
          <p:txBody>
            <a:bodyPr wrap="none" rtlCol="0">
              <a:spAutoFit/>
            </a:bodyPr>
            <a:lstStyle/>
            <a:p>
              <a:r>
                <a:rPr lang="en-US" altLang="ja-JP" sz="900" dirty="0" smtClean="0"/>
                <a:t>N-1</a:t>
              </a:r>
              <a:endParaRPr lang="ja-JP" altLang="en-US" sz="900" dirty="0"/>
            </a:p>
          </p:txBody>
        </p:sp>
      </p:grpSp>
      <p:grpSp>
        <p:nvGrpSpPr>
          <p:cNvPr id="172" name="グループ化 171"/>
          <p:cNvGrpSpPr/>
          <p:nvPr/>
        </p:nvGrpSpPr>
        <p:grpSpPr>
          <a:xfrm>
            <a:off x="11438728" y="-3085691"/>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13992351" y="-3115188"/>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47" name="グループ化 246"/>
          <p:cNvGrpSpPr/>
          <p:nvPr/>
        </p:nvGrpSpPr>
        <p:grpSpPr>
          <a:xfrm>
            <a:off x="1199389" y="3454400"/>
            <a:ext cx="2732900" cy="1419196"/>
            <a:chOff x="7964129" y="519185"/>
            <a:chExt cx="1992671" cy="1419196"/>
          </a:xfrm>
        </p:grpSpPr>
        <p:grpSp>
          <p:nvGrpSpPr>
            <p:cNvPr id="124" name="グループ化 123"/>
            <p:cNvGrpSpPr/>
            <p:nvPr/>
          </p:nvGrpSpPr>
          <p:grpSpPr>
            <a:xfrm>
              <a:off x="8168172" y="6604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26" name="正方形/長方形 125"/>
              <p:cNvSpPr/>
              <p:nvPr/>
            </p:nvSpPr>
            <p:spPr>
              <a:xfrm>
                <a:off x="1344399" y="3949700"/>
                <a:ext cx="183407" cy="1046073"/>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140" name="直線矢印コネクタ 139"/>
            <p:cNvCxnSpPr/>
            <p:nvPr/>
          </p:nvCxnSpPr>
          <p:spPr>
            <a:xfrm flipV="1">
              <a:off x="8169711" y="5344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1676771"/>
              <a:ext cx="256802" cy="261610"/>
            </a:xfrm>
            <a:prstGeom prst="rect">
              <a:avLst/>
            </a:prstGeom>
            <a:noFill/>
          </p:spPr>
          <p:txBody>
            <a:bodyPr wrap="none" rtlCol="0">
              <a:spAutoFit/>
            </a:bodyPr>
            <a:lstStyle/>
            <a:p>
              <a:r>
                <a:rPr lang="en-US" altLang="ja-JP" sz="1100" dirty="0" smtClean="0"/>
                <a:t>0</a:t>
              </a:r>
              <a:endParaRPr lang="ja-JP" altLang="en-US" sz="1100" dirty="0"/>
            </a:p>
          </p:txBody>
        </p:sp>
        <mc:AlternateContent xmlns:mc="http://schemas.openxmlformats.org/markup-compatibility/2006" xmlns:a14="http://schemas.microsoft.com/office/drawing/2010/main">
          <mc:Choice Requires="a14">
            <p:sp>
              <p:nvSpPr>
                <p:cNvPr id="142" name="正方形/長方形 141"/>
                <p:cNvSpPr/>
                <p:nvPr/>
              </p:nvSpPr>
              <p:spPr>
                <a:xfrm>
                  <a:off x="8307031" y="519185"/>
                  <a:ext cx="832151" cy="707886"/>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𝐹</m:t>
                            </m:r>
                          </m:e>
                          <m:sub>
                            <m:r>
                              <a:rPr lang="en-US" altLang="ja-JP" sz="4000" b="0" i="1" smtClean="0">
                                <a:latin typeface="Cambria Math" panose="02040503050406030204" pitchFamily="18" charset="0"/>
                              </a:rPr>
                              <m:t>𝑘</m:t>
                            </m:r>
                          </m:sub>
                        </m:sSub>
                      </m:oMath>
                    </m:oMathPara>
                  </a14:m>
                  <a:endParaRPr lang="ja-JP" altLang="en-US" sz="40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307031" y="519185"/>
                  <a:ext cx="832151" cy="707886"/>
                </a:xfrm>
                <a:prstGeom prst="rect">
                  <a:avLst/>
                </a:prstGeom>
                <a:blipFill rotWithShape="0">
                  <a:blip r:embed="rId6"/>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5344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1676771"/>
              <a:ext cx="256802" cy="261610"/>
            </a:xfrm>
            <a:prstGeom prst="rect">
              <a:avLst/>
            </a:prstGeom>
            <a:noFill/>
          </p:spPr>
          <p:txBody>
            <a:bodyPr wrap="none" rtlCol="0">
              <a:spAutoFit/>
            </a:bodyPr>
            <a:lstStyle/>
            <a:p>
              <a:r>
                <a:rPr lang="en-US" altLang="ja-JP" sz="1100" dirty="0" smtClean="0"/>
                <a:t>1</a:t>
              </a:r>
              <a:endParaRPr lang="ja-JP" altLang="en-US" sz="1100" dirty="0"/>
            </a:p>
          </p:txBody>
        </p:sp>
        <p:sp>
          <p:nvSpPr>
            <p:cNvPr id="145" name="テキスト ボックス 144"/>
            <p:cNvSpPr txBox="1"/>
            <p:nvPr/>
          </p:nvSpPr>
          <p:spPr>
            <a:xfrm>
              <a:off x="8309482" y="1676771"/>
              <a:ext cx="256802" cy="261610"/>
            </a:xfrm>
            <a:prstGeom prst="rect">
              <a:avLst/>
            </a:prstGeom>
            <a:noFill/>
          </p:spPr>
          <p:txBody>
            <a:bodyPr wrap="none" rtlCol="0">
              <a:spAutoFit/>
            </a:bodyPr>
            <a:lstStyle/>
            <a:p>
              <a:r>
                <a:rPr lang="en-US" altLang="ja-JP" sz="1100" dirty="0"/>
                <a:t>2</a:t>
              </a:r>
              <a:endParaRPr lang="ja-JP" altLang="en-US" sz="1100" dirty="0"/>
            </a:p>
          </p:txBody>
        </p:sp>
        <p:sp>
          <p:nvSpPr>
            <p:cNvPr id="146" name="テキスト ボックス 145"/>
            <p:cNvSpPr txBox="1"/>
            <p:nvPr/>
          </p:nvSpPr>
          <p:spPr>
            <a:xfrm>
              <a:off x="9449307" y="1683121"/>
              <a:ext cx="351378" cy="230832"/>
            </a:xfrm>
            <a:prstGeom prst="rect">
              <a:avLst/>
            </a:prstGeom>
            <a:noFill/>
          </p:spPr>
          <p:txBody>
            <a:bodyPr wrap="none" rtlCol="0">
              <a:spAutoFit/>
            </a:bodyPr>
            <a:lstStyle/>
            <a:p>
              <a:r>
                <a:rPr lang="en-US" altLang="ja-JP" sz="900" dirty="0" smtClean="0"/>
                <a:t>N-1</a:t>
              </a:r>
              <a:endParaRPr lang="ja-JP" altLang="en-US" sz="900" dirty="0"/>
            </a:p>
          </p:txBody>
        </p:sp>
        <p:cxnSp>
          <p:nvCxnSpPr>
            <p:cNvPr id="139" name="直線矢印コネクタ 138"/>
            <p:cNvCxnSpPr/>
            <p:nvPr/>
          </p:nvCxnSpPr>
          <p:spPr>
            <a:xfrm>
              <a:off x="7964129" y="1706474"/>
              <a:ext cx="1992671"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49" name="グループ化 348"/>
          <p:cNvGrpSpPr/>
          <p:nvPr/>
        </p:nvGrpSpPr>
        <p:grpSpPr>
          <a:xfrm>
            <a:off x="5308223" y="221490"/>
            <a:ext cx="5494767" cy="4502910"/>
            <a:chOff x="5308223" y="221490"/>
            <a:chExt cx="5494767" cy="5499860"/>
          </a:xfrm>
        </p:grpSpPr>
        <mc:AlternateContent xmlns:mc="http://schemas.openxmlformats.org/markup-compatibility/2006" xmlns:a14="http://schemas.microsoft.com/office/drawing/2010/main">
          <mc:Choice Requires="a14">
            <p:sp>
              <p:nvSpPr>
                <p:cNvPr id="252" name="正方形/長方形 251"/>
                <p:cNvSpPr/>
                <p:nvPr/>
              </p:nvSpPr>
              <p:spPr>
                <a:xfrm>
                  <a:off x="6273423" y="1394958"/>
                  <a:ext cx="1930978" cy="726224"/>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r>
                              <a:rPr lang="en-US" altLang="ja-JP" sz="2800" i="1">
                                <a:latin typeface="Cambria Math" panose="02040503050406030204" pitchFamily="18" charset="0"/>
                              </a:rPr>
                              <m:t>1</m:t>
                            </m:r>
                          </m:sup>
                        </m:sSup>
                      </m:oMath>
                    </m:oMathPara>
                  </a14:m>
                  <a:endParaRPr lang="ja-JP" altLang="en-US" sz="2800" dirty="0"/>
                </a:p>
              </p:txBody>
            </p:sp>
          </mc:Choice>
          <mc:Fallback xmlns="">
            <p:sp>
              <p:nvSpPr>
                <p:cNvPr id="252" name="正方形/長方形 251"/>
                <p:cNvSpPr>
                  <a:spLocks noRot="1" noChangeAspect="1" noMove="1" noResize="1" noEditPoints="1" noAdjustHandles="1" noChangeArrowheads="1" noChangeShapeType="1" noTextEdit="1"/>
                </p:cNvSpPr>
                <p:nvPr/>
              </p:nvSpPr>
              <p:spPr>
                <a:xfrm>
                  <a:off x="6273423" y="1394958"/>
                  <a:ext cx="1930978" cy="726224"/>
                </a:xfrm>
                <a:prstGeom prst="rect">
                  <a:avLst/>
                </a:prstGeom>
                <a:blipFill rotWithShape="0">
                  <a:blip r:embed="rId7"/>
                  <a:stretch>
                    <a:fillRect b="-11340"/>
                  </a:stretch>
                </a:blipFill>
                <a:ln>
                  <a:noFill/>
                </a:ln>
              </p:spPr>
              <p:txBody>
                <a:bodyPr/>
                <a:lstStyle/>
                <a:p>
                  <a:r>
                    <a:rPr lang="ja-JP" altLang="en-US">
                      <a:noFill/>
                    </a:rPr>
                    <a:t> </a:t>
                  </a:r>
                </a:p>
              </p:txBody>
            </p:sp>
          </mc:Fallback>
        </mc:AlternateContent>
        <p:pic>
          <p:nvPicPr>
            <p:cNvPr id="241" name="図 240"/>
            <p:cNvPicPr>
              <a:picLocks noChangeAspect="1"/>
            </p:cNvPicPr>
            <p:nvPr/>
          </p:nvPicPr>
          <p:blipFill rotWithShape="1">
            <a:blip r:embed="rId8" cstate="print">
              <a:extLst>
                <a:ext uri="{28A0092B-C50C-407E-A947-70E740481C1C}">
                  <a14:useLocalDpi xmlns:a14="http://schemas.microsoft.com/office/drawing/2010/main" val="0"/>
                </a:ext>
              </a:extLst>
            </a:blip>
            <a:srcRect l="13753" t="12917" r="11007" b="12464"/>
            <a:stretch/>
          </p:blipFill>
          <p:spPr>
            <a:xfrm>
              <a:off x="8380730" y="1072635"/>
              <a:ext cx="2004060" cy="1380688"/>
            </a:xfrm>
            <a:prstGeom prst="rect">
              <a:avLst/>
            </a:prstGeom>
          </p:spPr>
        </p:pic>
        <p:grpSp>
          <p:nvGrpSpPr>
            <p:cNvPr id="299" name="グループ化 298"/>
            <p:cNvGrpSpPr/>
            <p:nvPr/>
          </p:nvGrpSpPr>
          <p:grpSpPr>
            <a:xfrm>
              <a:off x="8349930" y="1158928"/>
              <a:ext cx="2066187" cy="1192728"/>
              <a:chOff x="7657780" y="3588754"/>
              <a:chExt cx="2066187" cy="1192728"/>
            </a:xfrm>
          </p:grpSpPr>
          <p:sp>
            <p:nvSpPr>
              <p:cNvPr id="258" name="正方形/長方形 257"/>
              <p:cNvSpPr/>
              <p:nvPr/>
            </p:nvSpPr>
            <p:spPr>
              <a:xfrm>
                <a:off x="8100613" y="3588754"/>
                <a:ext cx="147239" cy="59166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59" name="正方形/長方形 258"/>
              <p:cNvSpPr/>
              <p:nvPr/>
            </p:nvSpPr>
            <p:spPr>
              <a:xfrm>
                <a:off x="7657780" y="4040677"/>
                <a:ext cx="147239" cy="13974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0" name="正方形/長方形 259"/>
              <p:cNvSpPr/>
              <p:nvPr/>
            </p:nvSpPr>
            <p:spPr>
              <a:xfrm>
                <a:off x="7805391" y="3802626"/>
                <a:ext cx="147239" cy="37779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1" name="正方形/長方形 260"/>
              <p:cNvSpPr/>
              <p:nvPr/>
            </p:nvSpPr>
            <p:spPr>
              <a:xfrm>
                <a:off x="7953002" y="3644547"/>
                <a:ext cx="147239" cy="53587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2" name="正方形/長方形 261"/>
              <p:cNvSpPr/>
              <p:nvPr/>
            </p:nvSpPr>
            <p:spPr>
              <a:xfrm>
                <a:off x="8248224" y="3657566"/>
                <a:ext cx="147239" cy="522855"/>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3" name="正方形/長方形 262"/>
              <p:cNvSpPr/>
              <p:nvPr/>
            </p:nvSpPr>
            <p:spPr>
              <a:xfrm>
                <a:off x="8395835" y="3824944"/>
                <a:ext cx="147239" cy="35547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4" name="正方形/長方形 263"/>
              <p:cNvSpPr/>
              <p:nvPr/>
            </p:nvSpPr>
            <p:spPr>
              <a:xfrm>
                <a:off x="8543446" y="4053696"/>
                <a:ext cx="147239" cy="126726"/>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5" name="正方形/長方形 264"/>
              <p:cNvSpPr/>
              <p:nvPr/>
            </p:nvSpPr>
            <p:spPr>
              <a:xfrm flipV="1">
                <a:off x="8691057" y="4180421"/>
                <a:ext cx="147239" cy="16463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6" name="正方形/長方形 265"/>
              <p:cNvSpPr/>
              <p:nvPr/>
            </p:nvSpPr>
            <p:spPr>
              <a:xfrm flipV="1">
                <a:off x="8838668" y="4180420"/>
                <a:ext cx="147239" cy="395248"/>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7" name="正方形/長方形 266"/>
              <p:cNvSpPr/>
              <p:nvPr/>
            </p:nvSpPr>
            <p:spPr>
              <a:xfrm flipV="1">
                <a:off x="9576728" y="4180420"/>
                <a:ext cx="147239" cy="14232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8" name="正方形/長方形 267"/>
              <p:cNvSpPr/>
              <p:nvPr/>
            </p:nvSpPr>
            <p:spPr>
              <a:xfrm flipV="1">
                <a:off x="9429112" y="4180420"/>
                <a:ext cx="147239" cy="36053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9" name="正方形/長方形 268"/>
              <p:cNvSpPr/>
              <p:nvPr/>
            </p:nvSpPr>
            <p:spPr>
              <a:xfrm flipV="1">
                <a:off x="9281501" y="4180421"/>
                <a:ext cx="147239" cy="536589"/>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70" name="正方形/長方形 269"/>
              <p:cNvSpPr/>
              <p:nvPr/>
            </p:nvSpPr>
            <p:spPr>
              <a:xfrm flipV="1">
                <a:off x="9133890" y="4180420"/>
                <a:ext cx="147239" cy="601062"/>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71" name="正方形/長方形 270"/>
              <p:cNvSpPr/>
              <p:nvPr/>
            </p:nvSpPr>
            <p:spPr>
              <a:xfrm flipV="1">
                <a:off x="8986279" y="4180421"/>
                <a:ext cx="147239" cy="55642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250" name="直線矢印コネクタ 249"/>
            <p:cNvCxnSpPr/>
            <p:nvPr/>
          </p:nvCxnSpPr>
          <p:spPr>
            <a:xfrm flipV="1">
              <a:off x="8352041" y="1218441"/>
              <a:ext cx="0" cy="64782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53" name="直線矢印コネクタ 252"/>
            <p:cNvCxnSpPr/>
            <p:nvPr/>
          </p:nvCxnSpPr>
          <p:spPr>
            <a:xfrm flipV="1">
              <a:off x="10418221" y="1263075"/>
              <a:ext cx="0" cy="60318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57" name="直線矢印コネクタ 256"/>
            <p:cNvCxnSpPr/>
            <p:nvPr/>
          </p:nvCxnSpPr>
          <p:spPr>
            <a:xfrm>
              <a:off x="8070090" y="1750595"/>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46" name="グループ化 345"/>
            <p:cNvGrpSpPr/>
            <p:nvPr/>
          </p:nvGrpSpPr>
          <p:grpSpPr>
            <a:xfrm>
              <a:off x="6311523" y="221490"/>
              <a:ext cx="4491467" cy="877015"/>
              <a:chOff x="5378073" y="221490"/>
              <a:chExt cx="4491467" cy="877015"/>
            </a:xfrm>
          </p:grpSpPr>
          <mc:AlternateContent xmlns:mc="http://schemas.openxmlformats.org/markup-compatibility/2006" xmlns:a14="http://schemas.microsoft.com/office/drawing/2010/main">
            <mc:Choice Requires="a14">
              <p:sp>
                <p:nvSpPr>
                  <p:cNvPr id="277" name="正方形/長方形 276"/>
                  <p:cNvSpPr/>
                  <p:nvPr/>
                </p:nvSpPr>
                <p:spPr>
                  <a:xfrm>
                    <a:off x="5378073" y="271008"/>
                    <a:ext cx="1939249" cy="827497"/>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0</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r>
                                <a:rPr lang="en-US" altLang="ja-JP" sz="2800" i="1" smtClean="0">
                                  <a:solidFill>
                                    <a:srgbClr val="FF0000"/>
                                  </a:solidFill>
                                  <a:latin typeface="Cambria Math" panose="02040503050406030204" pitchFamily="18" charset="0"/>
                                </a:rPr>
                                <m:t>0</m:t>
                              </m:r>
                            </m:sup>
                          </m:sSup>
                        </m:oMath>
                      </m:oMathPara>
                    </a14:m>
                    <a:endParaRPr lang="ja-JP" altLang="en-US" sz="2800" dirty="0"/>
                  </a:p>
                </p:txBody>
              </p:sp>
            </mc:Choice>
            <mc:Fallback xmlns="">
              <p:sp>
                <p:nvSpPr>
                  <p:cNvPr id="277" name="正方形/長方形 276"/>
                  <p:cNvSpPr>
                    <a:spLocks noRot="1" noChangeAspect="1" noMove="1" noResize="1" noEditPoints="1" noAdjustHandles="1" noChangeArrowheads="1" noChangeShapeType="1" noTextEdit="1"/>
                  </p:cNvSpPr>
                  <p:nvPr/>
                </p:nvSpPr>
                <p:spPr>
                  <a:xfrm>
                    <a:off x="5378073" y="271008"/>
                    <a:ext cx="1939249" cy="827497"/>
                  </a:xfrm>
                  <a:prstGeom prst="rect">
                    <a:avLst/>
                  </a:prstGeom>
                  <a:blipFill rotWithShape="0">
                    <a:blip r:embed="rId9"/>
                    <a:stretch>
                      <a:fillRect/>
                    </a:stretch>
                  </a:blipFill>
                  <a:ln>
                    <a:noFill/>
                  </a:ln>
                </p:spPr>
                <p:txBody>
                  <a:bodyPr/>
                  <a:lstStyle/>
                  <a:p>
                    <a:r>
                      <a:rPr lang="ja-JP" altLang="en-US">
                        <a:noFill/>
                      </a:rPr>
                      <a:t> </a:t>
                    </a:r>
                  </a:p>
                </p:txBody>
              </p:sp>
            </mc:Fallback>
          </mc:AlternateContent>
          <p:grpSp>
            <p:nvGrpSpPr>
              <p:cNvPr id="278" name="グループ化 277"/>
              <p:cNvGrpSpPr/>
              <p:nvPr/>
            </p:nvGrpSpPr>
            <p:grpSpPr>
              <a:xfrm>
                <a:off x="7136640" y="221490"/>
                <a:ext cx="2732900" cy="647820"/>
                <a:chOff x="7377940" y="2914650"/>
                <a:chExt cx="2732900" cy="829472"/>
              </a:xfrm>
            </p:grpSpPr>
            <p:grpSp>
              <p:nvGrpSpPr>
                <p:cNvPr id="280" name="グループ化 279"/>
                <p:cNvGrpSpPr/>
                <p:nvPr/>
              </p:nvGrpSpPr>
              <p:grpSpPr>
                <a:xfrm>
                  <a:off x="7657780" y="3263002"/>
                  <a:ext cx="2066187" cy="333023"/>
                  <a:chOff x="1344399" y="4662753"/>
                  <a:chExt cx="2573724" cy="333023"/>
                </a:xfrm>
                <a:solidFill>
                  <a:schemeClr val="accent1">
                    <a:lumMod val="75000"/>
                  </a:schemeClr>
                </a:solidFill>
              </p:grpSpPr>
              <p:sp>
                <p:nvSpPr>
                  <p:cNvPr id="285" name="正方形/長方形 284"/>
                  <p:cNvSpPr/>
                  <p:nvPr/>
                </p:nvSpPr>
                <p:spPr>
                  <a:xfrm>
                    <a:off x="1896009" y="4662754"/>
                    <a:ext cx="183407" cy="33302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86" name="正方形/長方形 285"/>
                  <p:cNvSpPr/>
                  <p:nvPr/>
                </p:nvSpPr>
                <p:spPr>
                  <a:xfrm>
                    <a:off x="1344399" y="4662754"/>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87" name="正方形/長方形 286"/>
                  <p:cNvSpPr/>
                  <p:nvPr/>
                </p:nvSpPr>
                <p:spPr>
                  <a:xfrm>
                    <a:off x="1528269" y="4662753"/>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88" name="正方形/長方形 287"/>
                  <p:cNvSpPr/>
                  <p:nvPr/>
                </p:nvSpPr>
                <p:spPr>
                  <a:xfrm>
                    <a:off x="1712139" y="4662754"/>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89" name="正方形/長方形 288"/>
                  <p:cNvSpPr/>
                  <p:nvPr/>
                </p:nvSpPr>
                <p:spPr>
                  <a:xfrm>
                    <a:off x="2079879" y="4662754"/>
                    <a:ext cx="183407" cy="33302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0" name="正方形/長方形 289"/>
                  <p:cNvSpPr/>
                  <p:nvPr/>
                </p:nvSpPr>
                <p:spPr>
                  <a:xfrm>
                    <a:off x="2263749" y="4662754"/>
                    <a:ext cx="183407" cy="33302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1" name="正方形/長方形 290"/>
                  <p:cNvSpPr/>
                  <p:nvPr/>
                </p:nvSpPr>
                <p:spPr>
                  <a:xfrm>
                    <a:off x="2447619" y="4662754"/>
                    <a:ext cx="183407" cy="333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2" name="正方形/長方形 291"/>
                  <p:cNvSpPr/>
                  <p:nvPr/>
                </p:nvSpPr>
                <p:spPr>
                  <a:xfrm>
                    <a:off x="2631490" y="4662753"/>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3" name="正方形/長方形 292"/>
                  <p:cNvSpPr/>
                  <p:nvPr/>
                </p:nvSpPr>
                <p:spPr>
                  <a:xfrm>
                    <a:off x="2815360" y="4662754"/>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4" name="正方形/長方形 293"/>
                  <p:cNvSpPr/>
                  <p:nvPr/>
                </p:nvSpPr>
                <p:spPr>
                  <a:xfrm>
                    <a:off x="3734716" y="4662758"/>
                    <a:ext cx="183407" cy="33301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5" name="正方形/長方形 294"/>
                  <p:cNvSpPr/>
                  <p:nvPr/>
                </p:nvSpPr>
                <p:spPr>
                  <a:xfrm>
                    <a:off x="3550840" y="4662757"/>
                    <a:ext cx="183407" cy="33301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6" name="正方形/長方形 295"/>
                  <p:cNvSpPr/>
                  <p:nvPr/>
                </p:nvSpPr>
                <p:spPr>
                  <a:xfrm>
                    <a:off x="3366970" y="4662758"/>
                    <a:ext cx="183407" cy="33301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7" name="正方形/長方形 296"/>
                  <p:cNvSpPr/>
                  <p:nvPr/>
                </p:nvSpPr>
                <p:spPr>
                  <a:xfrm>
                    <a:off x="3183100" y="4662757"/>
                    <a:ext cx="183407" cy="33301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8" name="正方形/長方形 297"/>
                  <p:cNvSpPr/>
                  <p:nvPr/>
                </p:nvSpPr>
                <p:spPr>
                  <a:xfrm>
                    <a:off x="2999230" y="4662757"/>
                    <a:ext cx="183407" cy="33301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281" name="直線矢印コネクタ 280"/>
                <p:cNvCxnSpPr/>
                <p:nvPr/>
              </p:nvCxnSpPr>
              <p:spPr>
                <a:xfrm flipV="1">
                  <a:off x="7659891" y="2914650"/>
                  <a:ext cx="0" cy="82947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82" name="直線矢印コネクタ 281"/>
                <p:cNvCxnSpPr/>
                <p:nvPr/>
              </p:nvCxnSpPr>
              <p:spPr>
                <a:xfrm flipV="1">
                  <a:off x="9726071" y="2971800"/>
                  <a:ext cx="0" cy="77232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83" name="直線矢印コネクタ 282"/>
                <p:cNvCxnSpPr/>
                <p:nvPr/>
              </p:nvCxnSpPr>
              <p:spPr>
                <a:xfrm>
                  <a:off x="7377940" y="3596023"/>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240" name="図 239"/>
            <p:cNvPicPr>
              <a:picLocks noChangeAspect="1"/>
            </p:cNvPicPr>
            <p:nvPr/>
          </p:nvPicPr>
          <p:blipFill rotWithShape="1">
            <a:blip r:embed="rId10" cstate="print">
              <a:extLst>
                <a:ext uri="{28A0092B-C50C-407E-A947-70E740481C1C}">
                  <a14:useLocalDpi xmlns:a14="http://schemas.microsoft.com/office/drawing/2010/main" val="0"/>
                </a:ext>
              </a:extLst>
            </a:blip>
            <a:srcRect l="13615" t="11735" r="10676" b="11836"/>
            <a:stretch/>
          </p:blipFill>
          <p:spPr>
            <a:xfrm>
              <a:off x="8388349" y="2474756"/>
              <a:ext cx="2007395" cy="1297782"/>
            </a:xfrm>
            <a:prstGeom prst="rect">
              <a:avLst/>
            </a:prstGeom>
          </p:spPr>
        </p:pic>
        <mc:AlternateContent xmlns:mc="http://schemas.openxmlformats.org/markup-compatibility/2006" xmlns:a14="http://schemas.microsoft.com/office/drawing/2010/main">
          <mc:Choice Requires="a14">
            <p:sp>
              <p:nvSpPr>
                <p:cNvPr id="300" name="正方形/長方形 299"/>
                <p:cNvSpPr/>
                <p:nvPr/>
              </p:nvSpPr>
              <p:spPr>
                <a:xfrm>
                  <a:off x="6260723" y="2772908"/>
                  <a:ext cx="1939249" cy="726224"/>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r>
                              <a:rPr lang="en-US" altLang="ja-JP" sz="2800" i="1">
                                <a:latin typeface="Cambria Math" panose="02040503050406030204" pitchFamily="18" charset="0"/>
                              </a:rPr>
                              <m:t>2</m:t>
                            </m:r>
                          </m:sup>
                        </m:sSup>
                      </m:oMath>
                    </m:oMathPara>
                  </a14:m>
                  <a:endParaRPr lang="ja-JP" altLang="en-US" sz="2800" dirty="0"/>
                </a:p>
              </p:txBody>
            </p:sp>
          </mc:Choice>
          <mc:Fallback xmlns="">
            <p:sp>
              <p:nvSpPr>
                <p:cNvPr id="300" name="正方形/長方形 299"/>
                <p:cNvSpPr>
                  <a:spLocks noRot="1" noChangeAspect="1" noMove="1" noResize="1" noEditPoints="1" noAdjustHandles="1" noChangeArrowheads="1" noChangeShapeType="1" noTextEdit="1"/>
                </p:cNvSpPr>
                <p:nvPr/>
              </p:nvSpPr>
              <p:spPr>
                <a:xfrm>
                  <a:off x="6260723" y="2772908"/>
                  <a:ext cx="1939249" cy="726224"/>
                </a:xfrm>
                <a:prstGeom prst="rect">
                  <a:avLst/>
                </a:prstGeom>
                <a:blipFill rotWithShape="0">
                  <a:blip r:embed="rId11"/>
                  <a:stretch>
                    <a:fillRect b="-10204"/>
                  </a:stretch>
                </a:blipFill>
                <a:ln>
                  <a:noFill/>
                </a:ln>
              </p:spPr>
              <p:txBody>
                <a:bodyPr/>
                <a:lstStyle/>
                <a:p>
                  <a:r>
                    <a:rPr lang="ja-JP" altLang="en-US">
                      <a:noFill/>
                    </a:rPr>
                    <a:t> </a:t>
                  </a:r>
                </a:p>
              </p:txBody>
            </p:sp>
          </mc:Fallback>
        </mc:AlternateContent>
        <p:grpSp>
          <p:nvGrpSpPr>
            <p:cNvPr id="302" name="グループ化 301"/>
            <p:cNvGrpSpPr/>
            <p:nvPr/>
          </p:nvGrpSpPr>
          <p:grpSpPr>
            <a:xfrm>
              <a:off x="8349930" y="2591437"/>
              <a:ext cx="2066187" cy="1071562"/>
              <a:chOff x="7657780" y="3643313"/>
              <a:chExt cx="2066187" cy="1071562"/>
            </a:xfrm>
          </p:grpSpPr>
          <p:sp>
            <p:nvSpPr>
              <p:cNvPr id="303" name="正方形/長方形 302"/>
              <p:cNvSpPr/>
              <p:nvPr/>
            </p:nvSpPr>
            <p:spPr>
              <a:xfrm>
                <a:off x="8100613" y="4126706"/>
                <a:ext cx="147239" cy="53715"/>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4" name="正方形/長方形 303"/>
              <p:cNvSpPr/>
              <p:nvPr/>
            </p:nvSpPr>
            <p:spPr>
              <a:xfrm>
                <a:off x="7657780" y="3948113"/>
                <a:ext cx="147239" cy="23230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5" name="正方形/長方形 304"/>
              <p:cNvSpPr/>
              <p:nvPr/>
            </p:nvSpPr>
            <p:spPr>
              <a:xfrm>
                <a:off x="7805391" y="3645694"/>
                <a:ext cx="147239" cy="534726"/>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6" name="正方形/長方形 305"/>
              <p:cNvSpPr/>
              <p:nvPr/>
            </p:nvSpPr>
            <p:spPr>
              <a:xfrm>
                <a:off x="7953002" y="3757613"/>
                <a:ext cx="147239" cy="42280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7" name="正方形/長方形 306"/>
              <p:cNvSpPr/>
              <p:nvPr/>
            </p:nvSpPr>
            <p:spPr>
              <a:xfrm flipV="1">
                <a:off x="8248224" y="4180421"/>
                <a:ext cx="147239" cy="37491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8" name="正方形/長方形 307"/>
              <p:cNvSpPr/>
              <p:nvPr/>
            </p:nvSpPr>
            <p:spPr>
              <a:xfrm flipV="1">
                <a:off x="8395835" y="4180421"/>
                <a:ext cx="147239" cy="53445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9" name="正方形/長方形 308"/>
              <p:cNvSpPr/>
              <p:nvPr/>
            </p:nvSpPr>
            <p:spPr>
              <a:xfrm flipV="1">
                <a:off x="8543446" y="4180422"/>
                <a:ext cx="147239" cy="25108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0" name="正方形/長方形 309"/>
              <p:cNvSpPr/>
              <p:nvPr/>
            </p:nvSpPr>
            <p:spPr>
              <a:xfrm>
                <a:off x="8691057" y="3964781"/>
                <a:ext cx="147239" cy="21564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1" name="正方形/長方形 310"/>
              <p:cNvSpPr/>
              <p:nvPr/>
            </p:nvSpPr>
            <p:spPr>
              <a:xfrm>
                <a:off x="8838668" y="3643313"/>
                <a:ext cx="147239" cy="53710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2" name="正方形/長方形 311"/>
              <p:cNvSpPr/>
              <p:nvPr/>
            </p:nvSpPr>
            <p:spPr>
              <a:xfrm flipV="1">
                <a:off x="9576728" y="4180420"/>
                <a:ext cx="147239" cy="22013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3" name="正方形/長方形 312"/>
              <p:cNvSpPr/>
              <p:nvPr/>
            </p:nvSpPr>
            <p:spPr>
              <a:xfrm flipV="1">
                <a:off x="9429112" y="4180419"/>
                <a:ext cx="147239" cy="522549"/>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4" name="正方形/長方形 313"/>
              <p:cNvSpPr/>
              <p:nvPr/>
            </p:nvSpPr>
            <p:spPr>
              <a:xfrm flipV="1">
                <a:off x="9281501" y="4180420"/>
                <a:ext cx="147239" cy="39872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5" name="正方形/長方形 314"/>
              <p:cNvSpPr/>
              <p:nvPr/>
            </p:nvSpPr>
            <p:spPr>
              <a:xfrm>
                <a:off x="9133890" y="4119563"/>
                <a:ext cx="147239" cy="6085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6" name="正方形/長方形 315"/>
              <p:cNvSpPr/>
              <p:nvPr/>
            </p:nvSpPr>
            <p:spPr>
              <a:xfrm>
                <a:off x="8986279" y="3779043"/>
                <a:ext cx="147239" cy="40137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317" name="直線矢印コネクタ 316"/>
            <p:cNvCxnSpPr/>
            <p:nvPr/>
          </p:nvCxnSpPr>
          <p:spPr>
            <a:xfrm flipV="1">
              <a:off x="8352041" y="2596391"/>
              <a:ext cx="0" cy="64782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18" name="直線矢印コネクタ 317"/>
            <p:cNvCxnSpPr/>
            <p:nvPr/>
          </p:nvCxnSpPr>
          <p:spPr>
            <a:xfrm flipV="1">
              <a:off x="10418221" y="2641025"/>
              <a:ext cx="0" cy="60318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19" name="直線矢印コネクタ 318"/>
            <p:cNvCxnSpPr/>
            <p:nvPr/>
          </p:nvCxnSpPr>
          <p:spPr>
            <a:xfrm>
              <a:off x="8070090" y="3128545"/>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5" name="正方形/長方形 324"/>
                <p:cNvSpPr/>
                <p:nvPr/>
              </p:nvSpPr>
              <p:spPr>
                <a:xfrm>
                  <a:off x="5308223" y="4713785"/>
                  <a:ext cx="2948243" cy="726224"/>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𝑁</m:t>
                            </m:r>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d>
                              <m:dPr>
                                <m:ctrlPr>
                                  <a:rPr lang="en-US" altLang="ja-JP" sz="2800" i="1">
                                    <a:latin typeface="Cambria Math" panose="02040503050406030204" pitchFamily="18" charset="0"/>
                                  </a:rPr>
                                </m:ctrlPr>
                              </m:dPr>
                              <m:e>
                                <m:r>
                                  <a:rPr lang="en-US" altLang="ja-JP" sz="2800" i="1">
                                    <a:latin typeface="Cambria Math" panose="02040503050406030204" pitchFamily="18" charset="0"/>
                                  </a:rPr>
                                  <m:t>𝑁</m:t>
                                </m:r>
                                <m:r>
                                  <a:rPr lang="en-US" altLang="ja-JP" sz="2800" i="1">
                                    <a:latin typeface="Cambria Math" panose="02040503050406030204" pitchFamily="18" charset="0"/>
                                  </a:rPr>
                                  <m:t>−1</m:t>
                                </m:r>
                              </m:e>
                            </m:d>
                          </m:sup>
                        </m:sSup>
                      </m:oMath>
                    </m:oMathPara>
                  </a14:m>
                  <a:endParaRPr lang="ja-JP" altLang="en-US" sz="2800" dirty="0"/>
                </a:p>
              </p:txBody>
            </p:sp>
          </mc:Choice>
          <mc:Fallback xmlns="">
            <p:sp>
              <p:nvSpPr>
                <p:cNvPr id="325" name="正方形/長方形 324"/>
                <p:cNvSpPr>
                  <a:spLocks noRot="1" noChangeAspect="1" noMove="1" noResize="1" noEditPoints="1" noAdjustHandles="1" noChangeArrowheads="1" noChangeShapeType="1" noTextEdit="1"/>
                </p:cNvSpPr>
                <p:nvPr/>
              </p:nvSpPr>
              <p:spPr>
                <a:xfrm>
                  <a:off x="5308223" y="4713785"/>
                  <a:ext cx="2948243" cy="726224"/>
                </a:xfrm>
                <a:prstGeom prst="rect">
                  <a:avLst/>
                </a:prstGeom>
                <a:blipFill rotWithShape="0">
                  <a:blip r:embed="rId12"/>
                  <a:stretch>
                    <a:fillRect b="-11340"/>
                  </a:stretch>
                </a:blipFill>
                <a:ln>
                  <a:noFill/>
                </a:ln>
              </p:spPr>
              <p:txBody>
                <a:bodyPr/>
                <a:lstStyle/>
                <a:p>
                  <a:r>
                    <a:rPr lang="ja-JP" altLang="en-US">
                      <a:noFill/>
                    </a:rPr>
                    <a:t> </a:t>
                  </a:r>
                </a:p>
              </p:txBody>
            </p:sp>
          </mc:Fallback>
        </mc:AlternateContent>
        <p:grpSp>
          <p:nvGrpSpPr>
            <p:cNvPr id="347" name="グループ化 346"/>
            <p:cNvGrpSpPr/>
            <p:nvPr/>
          </p:nvGrpSpPr>
          <p:grpSpPr>
            <a:xfrm flipV="1">
              <a:off x="8349930" y="4371538"/>
              <a:ext cx="2068291" cy="1349812"/>
              <a:chOff x="7416480" y="5477312"/>
              <a:chExt cx="2068291" cy="1380688"/>
            </a:xfrm>
          </p:grpSpPr>
          <p:pic>
            <p:nvPicPr>
              <p:cNvPr id="326" name="図 325"/>
              <p:cNvPicPr>
                <a:picLocks noChangeAspect="1"/>
              </p:cNvPicPr>
              <p:nvPr/>
            </p:nvPicPr>
            <p:blipFill rotWithShape="1">
              <a:blip r:embed="rId8" cstate="print">
                <a:extLst>
                  <a:ext uri="{28A0092B-C50C-407E-A947-70E740481C1C}">
                    <a14:useLocalDpi xmlns:a14="http://schemas.microsoft.com/office/drawing/2010/main" val="0"/>
                  </a:ext>
                </a:extLst>
              </a:blip>
              <a:srcRect l="13753" t="12917" r="11007" b="12464"/>
              <a:stretch/>
            </p:blipFill>
            <p:spPr>
              <a:xfrm>
                <a:off x="7447280" y="5477312"/>
                <a:ext cx="2004060" cy="1380688"/>
              </a:xfrm>
              <a:prstGeom prst="rect">
                <a:avLst/>
              </a:prstGeom>
            </p:spPr>
          </p:pic>
          <p:grpSp>
            <p:nvGrpSpPr>
              <p:cNvPr id="327" name="グループ化 326"/>
              <p:cNvGrpSpPr/>
              <p:nvPr/>
            </p:nvGrpSpPr>
            <p:grpSpPr>
              <a:xfrm>
                <a:off x="7416480" y="5563605"/>
                <a:ext cx="2066187" cy="1192728"/>
                <a:chOff x="7657780" y="3588754"/>
                <a:chExt cx="2066187" cy="1192728"/>
              </a:xfrm>
            </p:grpSpPr>
            <p:sp>
              <p:nvSpPr>
                <p:cNvPr id="332" name="正方形/長方形 331"/>
                <p:cNvSpPr/>
                <p:nvPr/>
              </p:nvSpPr>
              <p:spPr>
                <a:xfrm>
                  <a:off x="8100613" y="3588754"/>
                  <a:ext cx="147239" cy="59166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3" name="正方形/長方形 332"/>
                <p:cNvSpPr/>
                <p:nvPr/>
              </p:nvSpPr>
              <p:spPr>
                <a:xfrm>
                  <a:off x="7657780" y="4040677"/>
                  <a:ext cx="147239" cy="13974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4" name="正方形/長方形 333"/>
                <p:cNvSpPr/>
                <p:nvPr/>
              </p:nvSpPr>
              <p:spPr>
                <a:xfrm>
                  <a:off x="7805391" y="3802626"/>
                  <a:ext cx="147239" cy="37779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5" name="正方形/長方形 334"/>
                <p:cNvSpPr/>
                <p:nvPr/>
              </p:nvSpPr>
              <p:spPr>
                <a:xfrm>
                  <a:off x="7953002" y="3644547"/>
                  <a:ext cx="147239" cy="53587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6" name="正方形/長方形 335"/>
                <p:cNvSpPr/>
                <p:nvPr/>
              </p:nvSpPr>
              <p:spPr>
                <a:xfrm>
                  <a:off x="8248224" y="3657566"/>
                  <a:ext cx="147239" cy="522855"/>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7" name="正方形/長方形 336"/>
                <p:cNvSpPr/>
                <p:nvPr/>
              </p:nvSpPr>
              <p:spPr>
                <a:xfrm>
                  <a:off x="8395835" y="3824944"/>
                  <a:ext cx="147239" cy="35547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8" name="正方形/長方形 337"/>
                <p:cNvSpPr/>
                <p:nvPr/>
              </p:nvSpPr>
              <p:spPr>
                <a:xfrm>
                  <a:off x="8543446" y="4053696"/>
                  <a:ext cx="147239" cy="126726"/>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9" name="正方形/長方形 338"/>
                <p:cNvSpPr/>
                <p:nvPr/>
              </p:nvSpPr>
              <p:spPr>
                <a:xfrm flipV="1">
                  <a:off x="8691057" y="4180421"/>
                  <a:ext cx="147239" cy="16463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0" name="正方形/長方形 339"/>
                <p:cNvSpPr/>
                <p:nvPr/>
              </p:nvSpPr>
              <p:spPr>
                <a:xfrm flipV="1">
                  <a:off x="8838668" y="4180420"/>
                  <a:ext cx="147239" cy="395248"/>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1" name="正方形/長方形 340"/>
                <p:cNvSpPr/>
                <p:nvPr/>
              </p:nvSpPr>
              <p:spPr>
                <a:xfrm flipV="1">
                  <a:off x="9576728" y="4180420"/>
                  <a:ext cx="147239" cy="14232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2" name="正方形/長方形 341"/>
                <p:cNvSpPr/>
                <p:nvPr/>
              </p:nvSpPr>
              <p:spPr>
                <a:xfrm flipV="1">
                  <a:off x="9429112" y="4180420"/>
                  <a:ext cx="147239" cy="36053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3" name="正方形/長方形 342"/>
                <p:cNvSpPr/>
                <p:nvPr/>
              </p:nvSpPr>
              <p:spPr>
                <a:xfrm flipV="1">
                  <a:off x="9281501" y="4180421"/>
                  <a:ext cx="147239" cy="536589"/>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4" name="正方形/長方形 343"/>
                <p:cNvSpPr/>
                <p:nvPr/>
              </p:nvSpPr>
              <p:spPr>
                <a:xfrm flipV="1">
                  <a:off x="9133890" y="4180420"/>
                  <a:ext cx="147239" cy="601062"/>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5" name="正方形/長方形 344"/>
                <p:cNvSpPr/>
                <p:nvPr/>
              </p:nvSpPr>
              <p:spPr>
                <a:xfrm flipV="1">
                  <a:off x="8986279" y="4180421"/>
                  <a:ext cx="147239" cy="55642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328" name="直線矢印コネクタ 327"/>
              <p:cNvCxnSpPr/>
              <p:nvPr/>
            </p:nvCxnSpPr>
            <p:spPr>
              <a:xfrm flipV="1">
                <a:off x="7418591" y="5986852"/>
                <a:ext cx="0" cy="64782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29" name="直線矢印コネクタ 328"/>
              <p:cNvCxnSpPr/>
              <p:nvPr/>
            </p:nvCxnSpPr>
            <p:spPr>
              <a:xfrm flipV="1">
                <a:off x="9484771" y="6031486"/>
                <a:ext cx="0" cy="60318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cxnSp>
          <p:nvCxnSpPr>
            <p:cNvPr id="330" name="直線矢印コネクタ 329"/>
            <p:cNvCxnSpPr/>
            <p:nvPr/>
          </p:nvCxnSpPr>
          <p:spPr>
            <a:xfrm>
              <a:off x="8070090" y="5069422"/>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48" name="テキスト ボックス 347"/>
            <p:cNvSpPr txBox="1"/>
            <p:nvPr/>
          </p:nvSpPr>
          <p:spPr>
            <a:xfrm rot="5400000">
              <a:off x="7473264" y="3761407"/>
              <a:ext cx="697627" cy="707886"/>
            </a:xfrm>
            <a:prstGeom prst="rect">
              <a:avLst/>
            </a:prstGeom>
            <a:noFill/>
          </p:spPr>
          <p:txBody>
            <a:bodyPr wrap="none" rtlCol="0">
              <a:spAutoFit/>
            </a:bodyPr>
            <a:lstStyle/>
            <a:p>
              <a:pPr>
                <a:spcBef>
                  <a:spcPts val="600"/>
                </a:spcBef>
              </a:pPr>
              <a:r>
                <a:rPr lang="en-US" altLang="ja-JP" sz="4000" b="1" dirty="0">
                  <a:latin typeface="メイリオ" panose="020B0604030504040204" pitchFamily="50" charset="-128"/>
                  <a:ea typeface="メイリオ" panose="020B0604030504040204" pitchFamily="50" charset="-128"/>
                  <a:cs typeface="メイリオ" panose="020B0604030504040204" pitchFamily="50" charset="-128"/>
                </a:rPr>
                <a:t>…</a:t>
              </a:r>
            </a:p>
          </p:txBody>
        </p:sp>
      </p:grpSp>
      <p:sp>
        <p:nvSpPr>
          <p:cNvPr id="350" name="正方形/長方形 349"/>
          <p:cNvSpPr/>
          <p:nvPr/>
        </p:nvSpPr>
        <p:spPr>
          <a:xfrm>
            <a:off x="9699010" y="4730234"/>
            <a:ext cx="249299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グラフは全て複素数</a:t>
            </a:r>
            <a:endParaRPr lang="ja-JP" altLang="en-US" dirty="0"/>
          </a:p>
        </p:txBody>
      </p:sp>
    </p:spTree>
    <p:extLst>
      <p:ext uri="{BB962C8B-B14F-4D97-AF65-F5344CB8AC3E}">
        <p14:creationId xmlns:p14="http://schemas.microsoft.com/office/powerpoint/2010/main" val="3940060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739" y="1747967"/>
            <a:ext cx="3201286" cy="2250946"/>
          </a:xfrm>
          <a:prstGeom prst="rect">
            <a:avLst/>
          </a:prstGeom>
        </p:spPr>
      </p:pic>
      <p:sp>
        <p:nvSpPr>
          <p:cNvPr id="2" name="タイトル 1"/>
          <p:cNvSpPr>
            <a:spLocks noGrp="1"/>
          </p:cNvSpPr>
          <p:nvPr>
            <p:ph type="title"/>
          </p:nvPr>
        </p:nvSpPr>
        <p:spPr>
          <a:xfrm>
            <a:off x="528289" y="283483"/>
            <a:ext cx="11473211" cy="733270"/>
          </a:xfrm>
        </p:spPr>
        <p:txBody>
          <a:bodyPr/>
          <a:lstStyle/>
          <a:p>
            <a:r>
              <a:rPr lang="ja-JP" altLang="en-US" dirty="0" smtClean="0"/>
              <a:t>フーリエ変換と</a:t>
            </a:r>
            <a:r>
              <a:rPr lang="ja-JP" altLang="en-US" dirty="0"/>
              <a:t>は（音）</a:t>
            </a:r>
            <a:endParaRPr kumimoji="1" lang="ja-JP" altLang="en-US" dirty="0"/>
          </a:p>
        </p:txBody>
      </p:sp>
      <p:sp>
        <p:nvSpPr>
          <p:cNvPr id="6" name="コンテンツ プレースホルダー 2"/>
          <p:cNvSpPr>
            <a:spLocks noGrp="1"/>
          </p:cNvSpPr>
          <p:nvPr>
            <p:ph idx="1"/>
          </p:nvPr>
        </p:nvSpPr>
        <p:spPr>
          <a:xfrm>
            <a:off x="7061200" y="1242415"/>
            <a:ext cx="5130800" cy="2897785"/>
          </a:xfrm>
        </p:spPr>
        <p:txBody>
          <a:bodyPr>
            <a:normAutofit/>
          </a:bodyPr>
          <a:lstStyle/>
          <a:p>
            <a:r>
              <a:rPr lang="ja-JP" altLang="en-US" sz="2000" dirty="0"/>
              <a:t>フーリエ</a:t>
            </a:r>
            <a:r>
              <a:rPr lang="ja-JP" altLang="en-US" sz="2000" dirty="0" smtClean="0"/>
              <a:t>変換後の関数は元信号に含まれる正弦波の量を示す</a:t>
            </a:r>
            <a:endParaRPr lang="en-US" altLang="ja-JP" sz="2000" dirty="0" smtClean="0"/>
          </a:p>
          <a:p>
            <a:r>
              <a:rPr lang="ja-JP" altLang="en-US" sz="2000" dirty="0" smtClean="0"/>
              <a:t>中央に</a:t>
            </a:r>
            <a:r>
              <a:rPr lang="ja-JP" altLang="en-US" sz="2000" dirty="0"/>
              <a:t>近</a:t>
            </a:r>
            <a:r>
              <a:rPr lang="ja-JP" altLang="en-US" sz="2000" dirty="0" smtClean="0"/>
              <a:t>いほど低周波，外ほどが高周波</a:t>
            </a:r>
            <a:endParaRPr lang="en-US" altLang="ja-JP" sz="2000" dirty="0" smtClean="0"/>
          </a:p>
          <a:p>
            <a:r>
              <a:rPr lang="ja-JP" altLang="en-US" sz="2000" dirty="0" smtClean="0"/>
              <a:t>中央は，定数項で直流成分と呼ばれる</a:t>
            </a:r>
            <a:endParaRPr lang="en-US" altLang="ja-JP" sz="2000" dirty="0" smtClean="0"/>
          </a:p>
          <a:p>
            <a:pPr lvl="1"/>
            <a:r>
              <a:rPr lang="ja-JP" altLang="en-US" sz="1600" dirty="0" smtClean="0"/>
              <a:t>直流成分があるので正弦波の組み合わせでも平均値が</a:t>
            </a:r>
            <a:r>
              <a:rPr lang="en-US" altLang="ja-JP" sz="1600" dirty="0" smtClean="0"/>
              <a:t>0</a:t>
            </a:r>
            <a:r>
              <a:rPr lang="ja-JP" altLang="en-US" sz="1600" dirty="0" smtClean="0"/>
              <a:t>でない信号を作れる</a:t>
            </a:r>
            <a:endParaRPr lang="en-US" altLang="ja-JP" sz="1600" dirty="0" smtClean="0"/>
          </a:p>
          <a:p>
            <a:endParaRPr lang="en-US" altLang="ja-JP" sz="2000" dirty="0" smtClean="0"/>
          </a:p>
        </p:txBody>
      </p:sp>
      <p:grpSp>
        <p:nvGrpSpPr>
          <p:cNvPr id="7" name="グループ化 6"/>
          <p:cNvGrpSpPr/>
          <p:nvPr/>
        </p:nvGrpSpPr>
        <p:grpSpPr>
          <a:xfrm>
            <a:off x="387350" y="1747229"/>
            <a:ext cx="6448357" cy="2150387"/>
            <a:chOff x="1545502" y="2337533"/>
            <a:chExt cx="10430215" cy="3478250"/>
          </a:xfrm>
        </p:grpSpPr>
        <p:grpSp>
          <p:nvGrpSpPr>
            <p:cNvPr id="5" name="グループ化 4"/>
            <p:cNvGrpSpPr/>
            <p:nvPr/>
          </p:nvGrpSpPr>
          <p:grpSpPr>
            <a:xfrm>
              <a:off x="1545502" y="2337533"/>
              <a:ext cx="4296451" cy="3478250"/>
              <a:chOff x="1545502" y="2337533"/>
              <a:chExt cx="4296451" cy="3478250"/>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1904" b="4907"/>
              <a:stretch/>
            </p:blipFill>
            <p:spPr>
              <a:xfrm>
                <a:off x="1545502" y="2337533"/>
                <a:ext cx="4296451" cy="3478250"/>
              </a:xfrm>
              <a:prstGeom prst="rect">
                <a:avLst/>
              </a:prstGeom>
            </p:spPr>
          </p:pic>
          <p:cxnSp>
            <p:nvCxnSpPr>
              <p:cNvPr id="23" name="直線矢印コネクタ 22"/>
              <p:cNvCxnSpPr/>
              <p:nvPr/>
            </p:nvCxnSpPr>
            <p:spPr>
              <a:xfrm>
                <a:off x="1572495"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p:cNvCxnSpPr/>
            <p:nvPr/>
          </p:nvCxnSpPr>
          <p:spPr>
            <a:xfrm>
              <a:off x="7880866" y="5627823"/>
              <a:ext cx="4094851"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右矢印 11"/>
            <p:cNvSpPr/>
            <p:nvPr/>
          </p:nvSpPr>
          <p:spPr>
            <a:xfrm>
              <a:off x="5714229"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714230" y="4124697"/>
              <a:ext cx="165946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正方形/長方形 33"/>
          <p:cNvSpPr/>
          <p:nvPr/>
        </p:nvSpPr>
        <p:spPr>
          <a:xfrm>
            <a:off x="10427606" y="0"/>
            <a:ext cx="1764394" cy="369332"/>
          </a:xfrm>
          <a:prstGeom prst="rect">
            <a:avLst/>
          </a:prstGeom>
          <a:solidFill>
            <a:schemeClr val="accent4"/>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21" name="正方形/長方形 20"/>
          <p:cNvSpPr/>
          <p:nvPr/>
        </p:nvSpPr>
        <p:spPr>
          <a:xfrm>
            <a:off x="4859608" y="1624514"/>
            <a:ext cx="175240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周波数</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係数番号</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8" name="グループ化 47"/>
          <p:cNvGrpSpPr/>
          <p:nvPr/>
        </p:nvGrpSpPr>
        <p:grpSpPr>
          <a:xfrm>
            <a:off x="232172" y="2070100"/>
            <a:ext cx="5205968" cy="4567030"/>
            <a:chOff x="968772" y="2070100"/>
            <a:chExt cx="5205968" cy="4567030"/>
          </a:xfrm>
        </p:grpSpPr>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12168" t="9066" r="9160" b="9385"/>
            <a:stretch/>
          </p:blipFill>
          <p:spPr>
            <a:xfrm>
              <a:off x="993141" y="5021188"/>
              <a:ext cx="1781116" cy="1384693"/>
            </a:xfrm>
            <a:prstGeom prst="rect">
              <a:avLst/>
            </a:prstGeom>
          </p:spPr>
        </p:pic>
        <p:cxnSp>
          <p:nvCxnSpPr>
            <p:cNvPr id="27" name="直線矢印コネクタ 26"/>
            <p:cNvCxnSpPr/>
            <p:nvPr/>
          </p:nvCxnSpPr>
          <p:spPr>
            <a:xfrm>
              <a:off x="968772"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317625"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6111240" y="2070100"/>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カギ線コネクタ 44"/>
            <p:cNvCxnSpPr>
              <a:stCxn id="43" idx="2"/>
              <a:endCxn id="9" idx="0"/>
            </p:cNvCxnSpPr>
            <p:nvPr/>
          </p:nvCxnSpPr>
          <p:spPr>
            <a:xfrm rot="5400000">
              <a:off x="3388701" y="2266899"/>
              <a:ext cx="1249288" cy="4259291"/>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229876" y="2072006"/>
            <a:ext cx="1955403" cy="4565124"/>
            <a:chOff x="5966476" y="2072006"/>
            <a:chExt cx="1955403" cy="4565124"/>
          </a:xfrm>
        </p:grpSpPr>
        <p:pic>
          <p:nvPicPr>
            <p:cNvPr id="22" name="図 21"/>
            <p:cNvPicPr>
              <a:picLocks noChangeAspect="1"/>
            </p:cNvPicPr>
            <p:nvPr/>
          </p:nvPicPr>
          <p:blipFill rotWithShape="1">
            <a:blip r:embed="rId6" cstate="print">
              <a:extLst>
                <a:ext uri="{28A0092B-C50C-407E-A947-70E740481C1C}">
                  <a14:useLocalDpi xmlns:a14="http://schemas.microsoft.com/office/drawing/2010/main" val="0"/>
                </a:ext>
              </a:extLst>
            </a:blip>
            <a:srcRect l="12204" t="9066" r="9124" b="9384"/>
            <a:stretch/>
          </p:blipFill>
          <p:spPr>
            <a:xfrm>
              <a:off x="6010589" y="5021188"/>
              <a:ext cx="1781116" cy="1384692"/>
            </a:xfrm>
            <a:prstGeom prst="rect">
              <a:avLst/>
            </a:prstGeom>
          </p:spPr>
        </p:pic>
        <p:cxnSp>
          <p:nvCxnSpPr>
            <p:cNvPr id="30" name="直線矢印コネクタ 29"/>
            <p:cNvCxnSpPr/>
            <p:nvPr/>
          </p:nvCxnSpPr>
          <p:spPr>
            <a:xfrm>
              <a:off x="596647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33755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7" name="カギ線コネクタ 56"/>
            <p:cNvCxnSpPr>
              <a:endCxn id="22" idx="0"/>
            </p:cNvCxnSpPr>
            <p:nvPr/>
          </p:nvCxnSpPr>
          <p:spPr>
            <a:xfrm rot="16200000" flipH="1">
              <a:off x="6069192" y="4189232"/>
              <a:ext cx="1239763" cy="424147"/>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6443347" y="207200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2724928" y="2070101"/>
            <a:ext cx="2822434" cy="4567029"/>
            <a:chOff x="2724928" y="2070101"/>
            <a:chExt cx="2822434" cy="4567029"/>
          </a:xfrm>
        </p:grpSpPr>
        <p:grpSp>
          <p:nvGrpSpPr>
            <p:cNvPr id="61" name="グループ化 60"/>
            <p:cNvGrpSpPr/>
            <p:nvPr/>
          </p:nvGrpSpPr>
          <p:grpSpPr>
            <a:xfrm>
              <a:off x="2773323" y="2070101"/>
              <a:ext cx="2774039" cy="4567029"/>
              <a:chOff x="3509923" y="2070101"/>
              <a:chExt cx="2774039" cy="4567029"/>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l="12133" t="8736" r="9195" b="9715"/>
              <a:stretch/>
            </p:blipFill>
            <p:spPr>
              <a:xfrm>
                <a:off x="3509923" y="5021188"/>
                <a:ext cx="1781116" cy="1384692"/>
              </a:xfrm>
              <a:prstGeom prst="rect">
                <a:avLst/>
              </a:prstGeom>
            </p:spPr>
          </p:pic>
          <p:sp>
            <p:nvSpPr>
              <p:cNvPr id="32" name="正方形/長方形 31"/>
              <p:cNvSpPr/>
              <p:nvPr/>
            </p:nvSpPr>
            <p:spPr>
              <a:xfrm>
                <a:off x="4794506"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220462" y="2070101"/>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カギ線コネクタ 51"/>
              <p:cNvCxnSpPr>
                <a:stCxn id="51" idx="2"/>
              </p:cNvCxnSpPr>
              <p:nvPr/>
            </p:nvCxnSpPr>
            <p:spPr>
              <a:xfrm rot="5400000">
                <a:off x="4724564" y="3493539"/>
                <a:ext cx="1249287" cy="1806011"/>
              </a:xfrm>
              <a:prstGeom prst="bentConnector3">
                <a:avLst>
                  <a:gd name="adj1" fmla="val 60979"/>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p:nvPr/>
          </p:nvCxnSpPr>
          <p:spPr>
            <a:xfrm>
              <a:off x="2724928"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6034407" y="2064386"/>
            <a:ext cx="3595622" cy="4572744"/>
            <a:chOff x="6034407" y="2064386"/>
            <a:chExt cx="3595622" cy="4572744"/>
          </a:xfrm>
        </p:grpSpPr>
        <p:pic>
          <p:nvPicPr>
            <p:cNvPr id="8" name="図 7"/>
            <p:cNvPicPr>
              <a:picLocks noChangeAspect="1"/>
            </p:cNvPicPr>
            <p:nvPr/>
          </p:nvPicPr>
          <p:blipFill rotWithShape="1">
            <a:blip r:embed="rId8" cstate="print">
              <a:extLst>
                <a:ext uri="{28A0092B-C50C-407E-A947-70E740481C1C}">
                  <a14:useLocalDpi xmlns:a14="http://schemas.microsoft.com/office/drawing/2010/main" val="0"/>
                </a:ext>
              </a:extLst>
            </a:blip>
            <a:srcRect l="12168" t="9394" r="9406" b="9714"/>
            <a:stretch/>
          </p:blipFill>
          <p:spPr>
            <a:xfrm>
              <a:off x="7760832" y="5028213"/>
              <a:ext cx="1770518" cy="1369647"/>
            </a:xfrm>
            <a:prstGeom prst="rect">
              <a:avLst/>
            </a:prstGeom>
          </p:spPr>
        </p:pic>
        <p:cxnSp>
          <p:nvCxnSpPr>
            <p:cNvPr id="63" name="直線矢印コネクタ 62"/>
            <p:cNvCxnSpPr/>
            <p:nvPr/>
          </p:nvCxnSpPr>
          <p:spPr>
            <a:xfrm>
              <a:off x="767462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904570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5" name="カギ線コネクタ 64"/>
            <p:cNvCxnSpPr>
              <a:stCxn id="66" idx="2"/>
              <a:endCxn id="8" idx="0"/>
            </p:cNvCxnSpPr>
            <p:nvPr/>
          </p:nvCxnSpPr>
          <p:spPr>
            <a:xfrm rot="16200000" flipH="1">
              <a:off x="6725111" y="3107232"/>
              <a:ext cx="1262027" cy="2579934"/>
            </a:xfrm>
            <a:prstGeom prst="bentConnector3">
              <a:avLst>
                <a:gd name="adj1" fmla="val 44717"/>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6034407" y="206438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コンテンツ プレースホルダー 2"/>
          <p:cNvSpPr txBox="1">
            <a:spLocks/>
          </p:cNvSpPr>
          <p:nvPr/>
        </p:nvSpPr>
        <p:spPr>
          <a:xfrm>
            <a:off x="9690100" y="5511437"/>
            <a:ext cx="2980871" cy="4989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smtClean="0"/>
              <a:t>※</a:t>
            </a:r>
            <a:r>
              <a:rPr lang="ja-JP" altLang="en-US" sz="1600" dirty="0" smtClean="0"/>
              <a:t>下の</a:t>
            </a:r>
            <a:r>
              <a:rPr lang="ja-JP" altLang="en-US" sz="1600" dirty="0"/>
              <a:t>波</a:t>
            </a:r>
            <a:r>
              <a:rPr lang="ja-JP" altLang="en-US" sz="1600" dirty="0" smtClean="0"/>
              <a:t>はイメージ</a:t>
            </a:r>
            <a:endParaRPr lang="en-US" altLang="ja-JP" sz="1600" dirty="0" smtClean="0"/>
          </a:p>
          <a:p>
            <a:pPr marL="0" indent="0">
              <a:buNone/>
            </a:pPr>
            <a:r>
              <a:rPr lang="en-US" altLang="ja-JP" sz="1600" dirty="0"/>
              <a:t>※</a:t>
            </a:r>
            <a:r>
              <a:rPr lang="ja-JP" altLang="en-US" sz="1600" dirty="0" smtClean="0"/>
              <a:t>本来はもっともっと</a:t>
            </a:r>
            <a:r>
              <a:rPr lang="ja-JP" altLang="en-US" sz="1600" dirty="0"/>
              <a:t>細</a:t>
            </a:r>
            <a:r>
              <a:rPr lang="ja-JP" altLang="en-US" sz="1600" dirty="0" smtClean="0"/>
              <a:t>かいです。</a:t>
            </a:r>
            <a:endParaRPr lang="en-US" altLang="ja-JP" sz="1600" dirty="0" smtClean="0"/>
          </a:p>
        </p:txBody>
      </p:sp>
    </p:spTree>
    <p:extLst>
      <p:ext uri="{BB962C8B-B14F-4D97-AF65-F5344CB8AC3E}">
        <p14:creationId xmlns:p14="http://schemas.microsoft.com/office/powerpoint/2010/main" val="280504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83483"/>
            <a:ext cx="10679230" cy="733270"/>
          </a:xfrm>
        </p:spPr>
        <p:txBody>
          <a:bodyPr>
            <a:noAutofit/>
          </a:bodyPr>
          <a:lstStyle/>
          <a:p>
            <a:r>
              <a:rPr kumimoji="1" lang="ja-JP" altLang="en-US" sz="4000" dirty="0" smtClean="0"/>
              <a:t>畳み込み</a:t>
            </a:r>
            <a:r>
              <a:rPr lang="ja-JP" altLang="en-US" sz="4000" dirty="0" smtClean="0"/>
              <a:t>積分と</a:t>
            </a:r>
            <a:r>
              <a:rPr kumimoji="1" lang="ja-JP" altLang="en-US" sz="4000" dirty="0" smtClean="0"/>
              <a:t>フーリエ変換</a:t>
            </a:r>
            <a:endParaRPr kumimoji="1" lang="ja-JP" altLang="en-US" sz="4000" dirty="0"/>
          </a:p>
        </p:txBody>
      </p:sp>
      <p:sp>
        <p:nvSpPr>
          <p:cNvPr id="3" name="コンテンツ プレースホルダー 2"/>
          <p:cNvSpPr>
            <a:spLocks noGrp="1"/>
          </p:cNvSpPr>
          <p:nvPr>
            <p:ph idx="1"/>
          </p:nvPr>
        </p:nvSpPr>
        <p:spPr>
          <a:xfrm>
            <a:off x="457200" y="1262079"/>
            <a:ext cx="10602228" cy="5296829"/>
          </a:xfrm>
        </p:spPr>
        <p:txBody>
          <a:bodyPr/>
          <a:lstStyle/>
          <a:p>
            <a:pPr marL="0" indent="0">
              <a:buNone/>
            </a:pPr>
            <a:endParaRPr kumimoji="1" lang="ja-JP" altLang="en-US" dirty="0"/>
          </a:p>
        </p:txBody>
      </p:sp>
    </p:spTree>
    <p:extLst>
      <p:ext uri="{BB962C8B-B14F-4D97-AF65-F5344CB8AC3E}">
        <p14:creationId xmlns:p14="http://schemas.microsoft.com/office/powerpoint/2010/main" val="3275139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正方形/長方形 8"/>
          <p:cNvSpPr/>
          <p:nvPr/>
        </p:nvSpPr>
        <p:spPr>
          <a:xfrm>
            <a:off x="537029" y="3585028"/>
            <a:ext cx="9260114" cy="72571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37028" y="1582057"/>
            <a:ext cx="9505873" cy="11756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lang="ja-JP" altLang="en-US" dirty="0" smtClean="0"/>
              <a:t>関数の直行性（補足資料）</a:t>
            </a:r>
            <a:endParaRPr kumimoji="1" lang="ja-JP" altLang="en-US" dirty="0"/>
          </a:p>
        </p:txBody>
      </p:sp>
      <mc:AlternateContent xmlns:mc="http://schemas.openxmlformats.org/markup-compatibility/2006" xmlns:a14="http://schemas.microsoft.com/office/drawing/2010/main">
        <mc:Choice Requires="a14">
          <p:sp>
            <p:nvSpPr>
              <p:cNvPr id="4" name="正方形/長方形 3"/>
              <p:cNvSpPr/>
              <p:nvPr/>
            </p:nvSpPr>
            <p:spPr>
              <a:xfrm>
                <a:off x="563670" y="1598795"/>
                <a:ext cx="9613850" cy="1209305"/>
              </a:xfrm>
              <a:prstGeom prst="rect">
                <a:avLst/>
              </a:prstGeom>
            </p:spPr>
            <p:txBody>
              <a:bodyPr wrap="none">
                <a:spAutoFit/>
              </a:bodyPr>
              <a:lstStyle/>
              <a:p>
                <a:pPr marL="17100">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区間</a:t>
                </a:r>
                <a14:m>
                  <m:oMath xmlns:m="http://schemas.openxmlformats.org/officeDocument/2006/math">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𝑏</m:t>
                    </m:r>
                    <m:r>
                      <a:rPr lang="en-US" altLang="ja-JP" sz="2400" b="0" i="0" smtClean="0">
                        <a:latin typeface="Cambria Math" panose="02040503050406030204" pitchFamily="18" charset="0"/>
                      </a:rPr>
                      <m:t>]</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上の関数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𝑔</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は，以下を満たすとき直行するという．</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spcBef>
                    <a:spcPts val="1200"/>
                  </a:spcBef>
                </a:pPr>
                <a14:m>
                  <m:oMath xmlns:m="http://schemas.openxmlformats.org/officeDocument/2006/math">
                    <m:nary>
                      <m:naryPr>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𝑎</m:t>
                        </m:r>
                      </m:sub>
                      <m:sup>
                        <m:r>
                          <a:rPr lang="en-US" altLang="ja-JP" sz="2800" b="0" i="1" smtClean="0">
                            <a:latin typeface="Cambria Math" panose="02040503050406030204" pitchFamily="18" charset="0"/>
                          </a:rPr>
                          <m:t>𝑏</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r>
                          <a:rPr lang="en-US" altLang="ja-JP" sz="2800" b="0" i="1" smtClean="0">
                            <a:latin typeface="Cambria Math" panose="02040503050406030204" pitchFamily="18" charset="0"/>
                          </a:rPr>
                          <m:t>𝑑𝑥</m:t>
                        </m:r>
                      </m:e>
                    </m:nary>
                    <m:r>
                      <a:rPr lang="en-US" altLang="ja-JP" sz="2800" b="0" i="1" smtClean="0">
                        <a:latin typeface="Cambria Math" panose="02040503050406030204" pitchFamily="18" charset="0"/>
                      </a:rPr>
                      <m:t>=0</m:t>
                    </m:r>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63670" y="1598795"/>
                <a:ext cx="9613850" cy="1209305"/>
              </a:xfrm>
              <a:prstGeom prst="rect">
                <a:avLst/>
              </a:prstGeom>
              <a:blipFill rotWithShape="0">
                <a:blip r:embed="rId2"/>
                <a:stretch>
                  <a:fillRect l="-760" t="-30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63669" y="3674051"/>
                <a:ext cx="9262501" cy="3183949"/>
              </a:xfrm>
              <a:prstGeom prst="rect">
                <a:avLst/>
              </a:prstGeom>
            </p:spPr>
            <p:txBody>
              <a:bodyPr wrap="square">
                <a:spAutoFit/>
              </a:bodyPr>
              <a:lstStyle/>
              <a:p>
                <a:pPr marL="17100">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区間上</a:t>
                </a:r>
                <a14:m>
                  <m:oMath xmlns:m="http://schemas.openxmlformats.org/officeDocument/2006/math">
                    <m:d>
                      <m:dPr>
                        <m:begChr m:val="["/>
                        <m:endChr m:val="]"/>
                        <m:ctrlPr>
                          <a:rPr lang="en-US" altLang="ja-JP" sz="2400" b="0" i="1" smtClean="0">
                            <a:latin typeface="Cambria Math" panose="02040503050406030204" pitchFamily="18" charset="0"/>
                          </a:rPr>
                        </m:ctrlPr>
                      </m:dPr>
                      <m:e>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𝜋</m:t>
                        </m:r>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で，関数 </a:t>
                </a:r>
                <a14:m>
                  <m:oMath xmlns:m="http://schemas.openxmlformats.org/officeDocument/2006/math">
                    <m:f>
                      <m:fPr>
                        <m:ctrlPr>
                          <a:rPr lang="en-US" altLang="ja-JP" sz="2400" b="0" i="1" smtClean="0">
                            <a:latin typeface="Cambria Math" panose="02040503050406030204" pitchFamily="18" charset="0"/>
                          </a:rPr>
                        </m:ctrlPr>
                      </m:fPr>
                      <m:num>
                        <m:r>
                          <a:rPr lang="en-US" altLang="ja-JP" sz="2400" b="0" i="0"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𝑘𝑥</m:t>
                        </m:r>
                        <m:r>
                          <a:rPr lang="en-US" altLang="ja-JP" sz="2400" b="0" i="1" smtClean="0">
                            <a:latin typeface="Cambria Math" panose="02040503050406030204" pitchFamily="18" charset="0"/>
                          </a:rPr>
                          <m:t>,</m:t>
                        </m:r>
                      </m:e>
                    </m:func>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sin</m:t>
                        </m:r>
                      </m:fName>
                      <m:e>
                        <m:r>
                          <a:rPr lang="en-US" altLang="ja-JP" sz="2400" i="1">
                            <a:latin typeface="Cambria Math" panose="02040503050406030204" pitchFamily="18" charset="0"/>
                          </a:rPr>
                          <m:t>𝑘𝑥</m:t>
                        </m:r>
                      </m:e>
                    </m:fun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は，互いに直行する．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証明例）</a:t>
                </a:r>
                <a14:m>
                  <m:oMath xmlns:m="http://schemas.openxmlformats.org/officeDocument/2006/math">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𝑘𝑥</m:t>
                        </m:r>
                      </m:e>
                    </m:fun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𝑙</m:t>
                        </m:r>
                        <m:r>
                          <a:rPr lang="en-US" altLang="ja-JP" sz="2400" i="1">
                            <a:latin typeface="Cambria Math" panose="02040503050406030204" pitchFamily="18" charset="0"/>
                          </a:rPr>
                          <m:t>𝑥</m:t>
                        </m:r>
                      </m:e>
                    </m:fun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について、</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spcBef>
                    <a:spcPts val="1200"/>
                  </a:spcBef>
                </a:pPr>
                <a14:m>
                  <m:oMath xmlns:m="http://schemas.openxmlformats.org/officeDocument/2006/math">
                    <m:nary>
                      <m:naryPr>
                        <m:ctrlPr>
                          <a:rPr lang="en-US" altLang="ja-JP" sz="2400" i="1">
                            <a:latin typeface="Cambria Math" panose="02040503050406030204" pitchFamily="18" charset="0"/>
                          </a:rPr>
                        </m:ctrlPr>
                      </m:naryPr>
                      <m:sub>
                        <m:r>
                          <a:rPr lang="en-US" altLang="ja-JP" sz="2400">
                            <a:latin typeface="Cambria Math" panose="02040503050406030204" pitchFamily="18" charset="0"/>
                          </a:rPr>
                          <m:t>−</m:t>
                        </m:r>
                        <m:r>
                          <a:rPr lang="en-US" altLang="ja-JP" sz="2400" i="1">
                            <a:latin typeface="Cambria Math" panose="02040503050406030204" pitchFamily="18" charset="0"/>
                          </a:rPr>
                          <m:t>𝜋</m:t>
                        </m:r>
                      </m:sub>
                      <m:sup>
                        <m:r>
                          <a:rPr lang="en-US" altLang="ja-JP" sz="2400" i="1">
                            <a:latin typeface="Cambria Math" panose="02040503050406030204" pitchFamily="18" charset="0"/>
                          </a:rPr>
                          <m:t>𝜋</m:t>
                        </m:r>
                      </m:sup>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𝑘𝑥</m:t>
                            </m:r>
                          </m:e>
                        </m:func>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𝑙𝑥</m:t>
                            </m:r>
                          </m:e>
                        </m:func>
                        <m:r>
                          <a:rPr lang="en-US" altLang="ja-JP" sz="2400" i="1">
                            <a:latin typeface="Cambria Math" panose="02040503050406030204" pitchFamily="18" charset="0"/>
                          </a:rPr>
                          <m:t>𝑑𝑥</m:t>
                        </m:r>
                      </m:e>
                    </m:nary>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nary>
                      <m:naryPr>
                        <m:ctrlPr>
                          <a:rPr lang="en-US" altLang="ja-JP" sz="2400" i="1">
                            <a:latin typeface="Cambria Math" panose="02040503050406030204" pitchFamily="18" charset="0"/>
                          </a:rPr>
                        </m:ctrlPr>
                      </m:naryPr>
                      <m:sub>
                        <m:r>
                          <a:rPr lang="en-US" altLang="ja-JP" sz="2400">
                            <a:latin typeface="Cambria Math" panose="02040503050406030204" pitchFamily="18" charset="0"/>
                          </a:rPr>
                          <m:t>−</m:t>
                        </m:r>
                        <m:r>
                          <a:rPr lang="en-US" altLang="ja-JP" sz="2400" i="1">
                            <a:latin typeface="Cambria Math" panose="02040503050406030204" pitchFamily="18" charset="0"/>
                          </a:rPr>
                          <m:t>𝜋</m:t>
                        </m:r>
                      </m:sub>
                      <m:sup>
                        <m:r>
                          <a:rPr lang="en-US" altLang="ja-JP" sz="2400" i="1">
                            <a:latin typeface="Cambria Math" panose="02040503050406030204" pitchFamily="18" charset="0"/>
                          </a:rPr>
                          <m:t>𝜋</m:t>
                        </m:r>
                      </m:sup>
                      <m:e>
                        <m:func>
                          <m:funcPr>
                            <m:ctrlPr>
                              <a:rPr lang="en-US" altLang="ja-JP" sz="2400" i="1">
                                <a:latin typeface="Cambria Math" panose="02040503050406030204" pitchFamily="18" charset="0"/>
                              </a:rPr>
                            </m:ctrlPr>
                          </m:funcPr>
                          <m:fName>
                            <m:r>
                              <m:rPr>
                                <m:sty m:val="p"/>
                              </m:rPr>
                              <a:rPr lang="en-US" altLang="ja-JP" sz="2400" b="0" i="0" smtClean="0">
                                <a:latin typeface="Cambria Math" panose="02040503050406030204" pitchFamily="18" charset="0"/>
                              </a:rPr>
                              <m:t>sin</m:t>
                            </m:r>
                          </m:fName>
                          <m:e>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𝑘</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𝑙</m:t>
                                </m:r>
                              </m:e>
                            </m:d>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r>
                                  <a:rPr lang="en-US" altLang="ja-JP" sz="2400" b="0" i="1" smtClean="0">
                                    <a:latin typeface="Cambria Math" panose="02040503050406030204" pitchFamily="18" charset="0"/>
                                  </a:rPr>
                                  <m:t>−</m:t>
                                </m:r>
                                <m:r>
                                  <a:rPr lang="en-US" altLang="ja-JP" sz="2400" i="1">
                                    <a:latin typeface="Cambria Math" panose="02040503050406030204" pitchFamily="18" charset="0"/>
                                  </a:rPr>
                                  <m:t>𝑙</m:t>
                                </m:r>
                              </m:e>
                            </m:d>
                            <m:r>
                              <a:rPr lang="en-US" altLang="ja-JP" sz="2400" i="1">
                                <a:latin typeface="Cambria Math" panose="02040503050406030204" pitchFamily="18" charset="0"/>
                              </a:rPr>
                              <m:t>𝑥</m:t>
                            </m:r>
                          </m:e>
                        </m:func>
                        <m:r>
                          <a:rPr lang="en-US" altLang="ja-JP" sz="2400" i="1">
                            <a:latin typeface="Cambria Math" panose="02040503050406030204" pitchFamily="18" charset="0"/>
                          </a:rPr>
                          <m:t>𝑑𝑥</m:t>
                        </m:r>
                      </m:e>
                    </m:nary>
                    <m:r>
                      <a:rPr lang="en-US" altLang="ja-JP" sz="2400" b="0" i="1" smtClean="0">
                        <a:latin typeface="Cambria Math" panose="02040503050406030204" pitchFamily="18" charset="0"/>
                      </a:rPr>
                      <m:t> </m:t>
                    </m:r>
                  </m:oMath>
                </a14:m>
                <a:r>
                  <a:rPr lang="en-US" altLang="ja-JP" sz="2400" dirty="0" smtClean="0">
                    <a:latin typeface="メイリオ" panose="020B0604030504040204" pitchFamily="50" charset="-128"/>
                  </a:rPr>
                  <a:t> </a:t>
                </a:r>
              </a:p>
              <a:p>
                <a:pPr marL="17100">
                  <a:spcBef>
                    <a:spcPts val="1200"/>
                  </a:spcBef>
                </a:pPr>
                <a14:m>
                  <m:oMath xmlns:m="http://schemas.openxmlformats.org/officeDocument/2006/math">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SubSup>
                      <m:sSubSupPr>
                        <m:ctrlPr>
                          <a:rPr lang="en-US" altLang="ja-JP" sz="2400" b="0" i="1" smtClean="0">
                            <a:latin typeface="Cambria Math" panose="02040503050406030204" pitchFamily="18" charset="0"/>
                          </a:rPr>
                        </m:ctrlPr>
                      </m:sSubSupPr>
                      <m:e>
                        <m:d>
                          <m:dPr>
                            <m:begChr m:val="["/>
                            <m:endChr m:val="]"/>
                            <m:ctrlPr>
                              <a:rPr lang="en-US" altLang="ja-JP" sz="2400" b="0" i="1" smtClean="0">
                                <a:latin typeface="Cambria Math" panose="02040503050406030204" pitchFamily="18" charset="0"/>
                              </a:rPr>
                            </m:ctrlPr>
                          </m:dPr>
                          <m:e>
                            <m:f>
                              <m:fPr>
                                <m:ctrlPr>
                                  <a:rPr lang="en-US" altLang="ja-JP" sz="2400" b="0" i="1" smtClean="0">
                                    <a:latin typeface="Cambria Math" panose="02040503050406030204" pitchFamily="18" charset="0"/>
                                  </a:rPr>
                                </m:ctrlPr>
                              </m:fPr>
                              <m:num>
                                <m:func>
                                  <m:funcPr>
                                    <m:ctrlPr>
                                      <a:rPr lang="en-US" altLang="ja-JP" sz="2400" i="1">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r>
                                          <a:rPr lang="en-US" altLang="ja-JP" sz="2400" i="1">
                                            <a:latin typeface="Cambria Math" panose="02040503050406030204" pitchFamily="18" charset="0"/>
                                          </a:rPr>
                                          <m:t>+</m:t>
                                        </m:r>
                                        <m:r>
                                          <a:rPr lang="en-US" altLang="ja-JP" sz="2400" i="1">
                                            <a:latin typeface="Cambria Math" panose="02040503050406030204" pitchFamily="18" charset="0"/>
                                          </a:rPr>
                                          <m:t>𝑙</m:t>
                                        </m:r>
                                      </m:e>
                                    </m:d>
                                    <m:r>
                                      <a:rPr lang="en-US" altLang="ja-JP" sz="2400" i="1">
                                        <a:latin typeface="Cambria Math" panose="02040503050406030204" pitchFamily="18" charset="0"/>
                                      </a:rPr>
                                      <m:t>𝑥</m:t>
                                    </m:r>
                                  </m:e>
                                </m:func>
                              </m:num>
                              <m:den>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𝑙</m:t>
                                </m:r>
                              </m:den>
                            </m:f>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func>
                                  <m:funcPr>
                                    <m:ctrlPr>
                                      <a:rPr lang="en-US" altLang="ja-JP" sz="2400" i="1">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r>
                                          <a:rPr lang="en-US" altLang="ja-JP" sz="2400" b="0" i="1" smtClean="0">
                                            <a:latin typeface="Cambria Math" panose="02040503050406030204" pitchFamily="18" charset="0"/>
                                          </a:rPr>
                                          <m:t>−</m:t>
                                        </m:r>
                                        <m:r>
                                          <a:rPr lang="en-US" altLang="ja-JP" sz="2400" i="1">
                                            <a:latin typeface="Cambria Math" panose="02040503050406030204" pitchFamily="18" charset="0"/>
                                          </a:rPr>
                                          <m:t>𝑙</m:t>
                                        </m:r>
                                      </m:e>
                                    </m:d>
                                    <m:r>
                                      <a:rPr lang="en-US" altLang="ja-JP" sz="2400" i="1">
                                        <a:latin typeface="Cambria Math" panose="02040503050406030204" pitchFamily="18" charset="0"/>
                                      </a:rPr>
                                      <m:t>𝑥</m:t>
                                    </m:r>
                                  </m:e>
                                </m:func>
                              </m:num>
                              <m:den>
                                <m:r>
                                  <a:rPr lang="en-US" altLang="ja-JP" sz="2400" i="1">
                                    <a:latin typeface="Cambria Math" panose="02040503050406030204" pitchFamily="18" charset="0"/>
                                  </a:rPr>
                                  <m:t>𝑘</m:t>
                                </m:r>
                                <m:r>
                                  <a:rPr lang="en-US" altLang="ja-JP" sz="2400" b="0" i="1" smtClean="0">
                                    <a:latin typeface="Cambria Math" panose="02040503050406030204" pitchFamily="18" charset="0"/>
                                  </a:rPr>
                                  <m:t>−</m:t>
                                </m:r>
                                <m:r>
                                  <a:rPr lang="en-US" altLang="ja-JP" sz="2400" i="1">
                                    <a:latin typeface="Cambria Math" panose="02040503050406030204" pitchFamily="18" charset="0"/>
                                  </a:rPr>
                                  <m:t>𝑙</m:t>
                                </m:r>
                              </m:den>
                            </m:f>
                          </m:e>
                        </m:d>
                      </m:e>
                      <m: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𝜋</m:t>
                        </m:r>
                      </m:sub>
                      <m:sup>
                        <m:r>
                          <a:rPr lang="en-US" altLang="ja-JP" sz="2400" b="0" i="1" smtClean="0">
                            <a:latin typeface="Cambria Math" panose="02040503050406030204" pitchFamily="18" charset="0"/>
                          </a:rPr>
                          <m:t>𝜋</m:t>
                        </m:r>
                      </m:sup>
                    </m:sSubSup>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marL="17100">
                  <a:spcBef>
                    <a:spcPts val="1200"/>
                  </a:spcBef>
                </a:pP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563669" y="3674051"/>
                <a:ext cx="9262501" cy="3183949"/>
              </a:xfrm>
              <a:prstGeom prst="rect">
                <a:avLst/>
              </a:prstGeom>
              <a:blipFill rotWithShape="0">
                <a:blip r:embed="rId3"/>
                <a:stretch>
                  <a:fillRect l="-7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2336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直行関数展開（補足資料）</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512579"/>
                <a:ext cx="5648633" cy="4770233"/>
              </a:xfrm>
            </p:spPr>
            <p:txBody>
              <a:bodyPr>
                <a:normAutofit/>
              </a:bodyPr>
              <a:lstStyle/>
              <a:p>
                <a:pPr marL="0" indent="0">
                  <a:lnSpc>
                    <a:spcPct val="110000"/>
                  </a:lnSpc>
                  <a:buNone/>
                </a:pPr>
                <a:r>
                  <a:rPr lang="ja-JP" altLang="en-US" sz="2400" dirty="0" smtClean="0"/>
                  <a:t>関数</a:t>
                </a:r>
                <a14:m>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a14:m>
                <a:r>
                  <a:rPr lang="ja-JP" altLang="en-US" sz="2400" dirty="0" smtClean="0"/>
                  <a:t>を区間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𝑎</m:t>
                        </m:r>
                        <m:r>
                          <a:rPr lang="en-US" altLang="ja-JP" sz="2400" i="1">
                            <a:latin typeface="Cambria Math" panose="02040503050406030204" pitchFamily="18" charset="0"/>
                          </a:rPr>
                          <m:t>,</m:t>
                        </m:r>
                        <m:r>
                          <a:rPr lang="en-US" altLang="ja-JP" sz="2400" b="0" i="1" smtClean="0">
                            <a:latin typeface="Cambria Math" panose="02040503050406030204" pitchFamily="18" charset="0"/>
                          </a:rPr>
                          <m:t>𝑏</m:t>
                        </m:r>
                      </m:e>
                    </m:d>
                  </m:oMath>
                </a14:m>
                <a:r>
                  <a:rPr lang="ja-JP" altLang="en-US" sz="2400" dirty="0" smtClean="0"/>
                  <a:t>上の直行関数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𝜙</m:t>
                        </m:r>
                      </m:e>
                      <m:sub>
                        <m:r>
                          <a:rPr lang="en-US" altLang="ja-JP" sz="2400" b="0" i="1" smtClean="0">
                            <a:latin typeface="Cambria Math" panose="02040503050406030204" pitchFamily="18" charset="0"/>
                          </a:rPr>
                          <m:t>0</m:t>
                        </m:r>
                      </m:sub>
                    </m:sSub>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𝜙</m:t>
                        </m:r>
                      </m:e>
                      <m:sub>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ja-JP" altLang="en-US" sz="2400" i="1" smtClean="0">
                        <a:latin typeface="Cambria Math" panose="02040503050406030204" pitchFamily="18" charset="0"/>
                      </a:rPr>
                      <m:t>に</m:t>
                    </m:r>
                    <m:r>
                      <a:rPr lang="ja-JP" altLang="en-US" sz="2400" i="1" dirty="0" smtClean="0">
                        <a:latin typeface="Cambria Math" panose="02040503050406030204" pitchFamily="18" charset="0"/>
                      </a:rPr>
                      <m:t>より</m:t>
                    </m:r>
                  </m:oMath>
                </a14:m>
                <a:r>
                  <a:rPr lang="ja-JP" altLang="en-US" sz="2400" dirty="0" smtClean="0"/>
                  <a:t>線形結合近似するとき</a:t>
                </a:r>
                <a:r>
                  <a:rPr lang="en-US" altLang="ja-JP" sz="2400" dirty="0" smtClean="0"/>
                  <a:t>,</a:t>
                </a:r>
              </a:p>
              <a:p>
                <a:pPr marL="0" indent="0">
                  <a:lnSpc>
                    <a:spcPct val="110000"/>
                  </a:lnSpc>
                  <a:buNone/>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smtClean="0">
                          <a:latin typeface="Cambria Math" panose="02040503050406030204" pitchFamily="18" charset="0"/>
                          <a:ea typeface="Cambria Math" panose="02040503050406030204" pitchFamily="18" charset="0"/>
                        </a:rPr>
                        <m:t>≈</m:t>
                      </m:r>
                      <m:nary>
                        <m:naryPr>
                          <m:chr m:val="∑"/>
                          <m:ctrlPr>
                            <a:rPr lang="en-US" altLang="ja-JP" sz="2400" i="1" smtClean="0">
                              <a:latin typeface="Cambria Math" panose="02040503050406030204" pitchFamily="18" charset="0"/>
                              <a:ea typeface="Cambria Math" panose="02040503050406030204" pitchFamily="18" charset="0"/>
                            </a:rPr>
                          </m:ctrlPr>
                        </m:naryPr>
                        <m:sub>
                          <m:r>
                            <m:rPr>
                              <m:brk m:alnAt="23"/>
                            </m:rPr>
                            <a:rPr lang="en-US" altLang="ja-JP" sz="2400" b="0" i="1" smtClean="0">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=0</m:t>
                          </m:r>
                        </m:sub>
                        <m:sup>
                          <m:r>
                            <a:rPr lang="en-US" altLang="ja-JP" sz="2400" b="0" i="1" smtClean="0">
                              <a:latin typeface="Cambria Math" panose="02040503050406030204" pitchFamily="18" charset="0"/>
                              <a:ea typeface="Cambria Math" panose="02040503050406030204" pitchFamily="18" charset="0"/>
                            </a:rPr>
                            <m:t>𝑛</m:t>
                          </m:r>
                          <m:r>
                            <a:rPr lang="en-US" altLang="ja-JP" sz="2400" b="0" i="1" smtClean="0">
                              <a:latin typeface="Cambria Math" panose="02040503050406030204" pitchFamily="18" charset="0"/>
                              <a:ea typeface="Cambria Math" panose="02040503050406030204" pitchFamily="18" charset="0"/>
                            </a:rPr>
                            <m:t>−1</m:t>
                          </m:r>
                        </m:sup>
                        <m:e>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𝑐</m:t>
                              </m:r>
                            </m:e>
                            <m:sub>
                              <m:r>
                                <a:rPr lang="en-US" altLang="ja-JP" sz="2400" b="0" i="1" smtClean="0">
                                  <a:latin typeface="Cambria Math" panose="02040503050406030204" pitchFamily="18" charset="0"/>
                                  <a:ea typeface="Cambria Math" panose="02040503050406030204" pitchFamily="18" charset="0"/>
                                </a:rPr>
                                <m:t>𝑖</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𝜙</m:t>
                              </m:r>
                            </m:e>
                            <m:sub>
                              <m:r>
                                <a:rPr lang="en-US" altLang="ja-JP" sz="2400" b="0" i="1" smtClean="0">
                                  <a:latin typeface="Cambria Math" panose="02040503050406030204" pitchFamily="18" charset="0"/>
                                </a:rPr>
                                <m:t>𝑖</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e>
                      </m:nary>
                    </m:oMath>
                  </m:oMathPara>
                </a14:m>
                <a:endParaRPr kumimoji="1" lang="en-US" altLang="ja-JP" sz="2400" dirty="0" smtClean="0"/>
              </a:p>
              <a:p>
                <a:pPr marL="0" indent="0">
                  <a:lnSpc>
                    <a:spcPct val="110000"/>
                  </a:lnSpc>
                  <a:buNone/>
                </a:pPr>
                <a:r>
                  <a:rPr lang="ja-JP" altLang="en-US" sz="2400" dirty="0"/>
                  <a:t>各係数</a:t>
                </a:r>
                <a14:m>
                  <m:oMath xmlns:m="http://schemas.openxmlformats.org/officeDocument/2006/math">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𝑐</m:t>
                        </m:r>
                      </m:e>
                      <m:sub>
                        <m:r>
                          <a:rPr lang="en-US" altLang="ja-JP" sz="2400" i="1">
                            <a:latin typeface="Cambria Math" panose="02040503050406030204" pitchFamily="18" charset="0"/>
                            <a:ea typeface="Cambria Math" panose="02040503050406030204" pitchFamily="18" charset="0"/>
                          </a:rPr>
                          <m:t>𝑖</m:t>
                        </m:r>
                      </m:sub>
                    </m:sSub>
                  </m:oMath>
                </a14:m>
                <a:r>
                  <a:rPr lang="ja-JP" altLang="en-US" sz="2400" dirty="0"/>
                  <a:t>は以下の通り与えられる</a:t>
                </a:r>
                <a:r>
                  <a:rPr lang="en-US" altLang="ja-JP" sz="2400" dirty="0"/>
                  <a:t>,</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𝑐</m:t>
                          </m:r>
                        </m:e>
                        <m:sub>
                          <m:r>
                            <a:rPr lang="en-US" altLang="ja-JP" sz="2400" i="1">
                              <a:latin typeface="Cambria Math" panose="02040503050406030204" pitchFamily="18" charset="0"/>
                            </a:rPr>
                            <m:t>𝑖</m:t>
                          </m:r>
                        </m:sub>
                      </m:sSub>
                      <m:r>
                        <a:rPr lang="en-US" altLang="ja-JP" sz="2400" i="1">
                          <a:latin typeface="Cambria Math" panose="02040503050406030204" pitchFamily="18" charset="0"/>
                          <a:ea typeface="Cambria Math" panose="02040503050406030204" pitchFamily="18" charset="0"/>
                        </a:rPr>
                        <m:t>≈</m:t>
                      </m:r>
                      <m:f>
                        <m:fPr>
                          <m:ctrlPr>
                            <a:rPr lang="en-US" altLang="ja-JP" sz="2400" i="1">
                              <a:latin typeface="Cambria Math" panose="02040503050406030204" pitchFamily="18" charset="0"/>
                              <a:ea typeface="Cambria Math" panose="02040503050406030204" pitchFamily="18" charset="0"/>
                            </a:rPr>
                          </m:ctrlPr>
                        </m:fPr>
                        <m:num>
                          <m:nary>
                            <m:naryPr>
                              <m:ctrlPr>
                                <a:rPr lang="en-US" altLang="ja-JP" sz="2400" i="1">
                                  <a:latin typeface="Cambria Math" panose="02040503050406030204" pitchFamily="18" charset="0"/>
                                </a:rPr>
                              </m:ctrlPr>
                            </m:naryPr>
                            <m:sub>
                              <m:r>
                                <a:rPr lang="en-US" altLang="ja-JP" sz="2400" i="1">
                                  <a:latin typeface="Cambria Math" panose="02040503050406030204" pitchFamily="18" charset="0"/>
                                </a:rPr>
                                <m:t>𝑎</m:t>
                              </m:r>
                            </m:sub>
                            <m:sup>
                              <m:r>
                                <a:rPr lang="en-US" altLang="ja-JP" sz="2400" i="1">
                                  <a:latin typeface="Cambria Math" panose="02040503050406030204" pitchFamily="18" charset="0"/>
                                </a:rPr>
                                <m:t>𝑏</m:t>
                              </m:r>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𝜙</m:t>
                                  </m:r>
                                </m:e>
                                <m:sub>
                                  <m:r>
                                    <a:rPr lang="en-US" altLang="ja-JP" sz="2400" i="1">
                                      <a:latin typeface="Cambria Math" panose="02040503050406030204" pitchFamily="18" charset="0"/>
                                    </a:rPr>
                                    <m:t>𝑖</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𝑑𝑥</m:t>
                              </m:r>
                            </m:e>
                          </m:nary>
                        </m:num>
                        <m:den>
                          <m:nary>
                            <m:naryPr>
                              <m:ctrlPr>
                                <a:rPr lang="en-US" altLang="ja-JP" sz="2400" i="1">
                                  <a:latin typeface="Cambria Math" panose="02040503050406030204" pitchFamily="18" charset="0"/>
                                </a:rPr>
                              </m:ctrlPr>
                            </m:naryPr>
                            <m:sub>
                              <m:r>
                                <a:rPr lang="en-US" altLang="ja-JP" sz="2400" i="1">
                                  <a:latin typeface="Cambria Math" panose="02040503050406030204" pitchFamily="18" charset="0"/>
                                </a:rPr>
                                <m:t>𝑎</m:t>
                              </m:r>
                            </m:sub>
                            <m:sup>
                              <m:r>
                                <a:rPr lang="en-US" altLang="ja-JP" sz="2400" i="1">
                                  <a:latin typeface="Cambria Math" panose="02040503050406030204" pitchFamily="18" charset="0"/>
                                </a:rPr>
                                <m:t>𝑏</m:t>
                              </m:r>
                            </m:sup>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𝜙</m:t>
                                  </m:r>
                                </m:e>
                                <m:sub>
                                  <m:r>
                                    <a:rPr lang="en-US" altLang="ja-JP" sz="2400" i="1">
                                      <a:latin typeface="Cambria Math" panose="02040503050406030204" pitchFamily="18" charset="0"/>
                                    </a:rPr>
                                    <m:t>𝑖</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𝑑𝑥</m:t>
                              </m:r>
                            </m:e>
                          </m:nary>
                        </m:den>
                      </m:f>
                      <m:r>
                        <a:rPr lang="en-US" altLang="ja-JP" sz="2400" i="1">
                          <a:latin typeface="Cambria Math" panose="02040503050406030204" pitchFamily="18" charset="0"/>
                          <a:ea typeface="Cambria Math" panose="02040503050406030204" pitchFamily="18" charset="0"/>
                        </a:rPr>
                        <m:t>.</m:t>
                      </m:r>
                    </m:oMath>
                  </m:oMathPara>
                </a14:m>
                <a:endParaRPr lang="en-US" altLang="ja-JP" sz="2400" dirty="0"/>
              </a:p>
              <a:p>
                <a:pPr marL="0" indent="0">
                  <a:lnSpc>
                    <a:spcPct val="110000"/>
                  </a:lnSpc>
                  <a:buNone/>
                </a:pPr>
                <a:endParaRPr lang="ja-JP" altLang="en-US" sz="2400" dirty="0"/>
              </a:p>
              <a:p>
                <a:pPr marL="0" indent="0">
                  <a:lnSpc>
                    <a:spcPct val="110000"/>
                  </a:lnSpc>
                  <a:buNone/>
                </a:pP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512579"/>
                <a:ext cx="5648633" cy="4770233"/>
              </a:xfrm>
              <a:blipFill rotWithShape="0">
                <a:blip r:embed="rId2"/>
                <a:stretch>
                  <a:fillRect l="-1618" t="-255" r="-1510"/>
                </a:stretch>
              </a:blipFill>
            </p:spPr>
            <p:txBody>
              <a:bodyPr/>
              <a:lstStyle/>
              <a:p>
                <a:r>
                  <a:rPr lang="ja-JP" altLang="en-US">
                    <a:noFill/>
                  </a:rPr>
                  <a:t> </a:t>
                </a:r>
              </a:p>
            </p:txBody>
          </p:sp>
        </mc:Fallback>
      </mc:AlternateContent>
      <p:sp>
        <p:nvSpPr>
          <p:cNvPr id="5" name="コンテンツ プレースホルダー 2"/>
          <p:cNvSpPr txBox="1">
            <a:spLocks/>
          </p:cNvSpPr>
          <p:nvPr/>
        </p:nvSpPr>
        <p:spPr>
          <a:xfrm>
            <a:off x="457200" y="3628586"/>
            <a:ext cx="5638334" cy="1661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buNone/>
            </a:pPr>
            <a:endParaRPr lang="ja-JP" altLang="en-US" sz="2400" dirty="0"/>
          </a:p>
        </p:txBody>
      </p:sp>
    </p:spTree>
    <p:extLst>
      <p:ext uri="{BB962C8B-B14F-4D97-AF65-F5344CB8AC3E}">
        <p14:creationId xmlns:p14="http://schemas.microsoft.com/office/powerpoint/2010/main" val="566282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89044" y="1558562"/>
            <a:ext cx="5563402" cy="733270"/>
          </a:xfrm>
        </p:spPr>
        <p:txBody>
          <a:bodyPr>
            <a:normAutofit/>
          </a:bodyPr>
          <a:lstStyle/>
          <a:p>
            <a:r>
              <a:rPr lang="ja-JP" altLang="en-US" sz="3600" dirty="0" smtClean="0"/>
              <a:t>音の実時間フーリエ変換</a:t>
            </a:r>
            <a:endParaRPr kumimoji="1" lang="ja-JP" altLang="en-US" sz="3600" dirty="0"/>
          </a:p>
        </p:txBody>
      </p:sp>
      <p:sp>
        <p:nvSpPr>
          <p:cNvPr id="5" name="正方形/長方形 4"/>
          <p:cNvSpPr/>
          <p:nvPr/>
        </p:nvSpPr>
        <p:spPr>
          <a:xfrm>
            <a:off x="6265495" y="4386686"/>
            <a:ext cx="5157374" cy="892552"/>
          </a:xfrm>
          <a:prstGeom prst="rect">
            <a:avLst/>
          </a:prstGeom>
          <a:solidFill>
            <a:schemeClr val="accent4"/>
          </a:solidFill>
        </p:spPr>
        <p:txBody>
          <a:bodyPr wrap="none">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Spector Analyzer </a:t>
            </a:r>
          </a:p>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Hidetomo</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Kataoka</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立命館大</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図 5"/>
          <p:cNvPicPr>
            <a:picLocks noChangeAspect="1"/>
          </p:cNvPicPr>
          <p:nvPr/>
        </p:nvPicPr>
        <p:blipFill>
          <a:blip r:embed="rId3"/>
          <a:stretch>
            <a:fillRect/>
          </a:stretch>
        </p:blipFill>
        <p:spPr>
          <a:xfrm>
            <a:off x="560032" y="770815"/>
            <a:ext cx="5157374" cy="5378202"/>
          </a:xfrm>
          <a:prstGeom prst="rect">
            <a:avLst/>
          </a:prstGeom>
        </p:spPr>
      </p:pic>
      <p:sp>
        <p:nvSpPr>
          <p:cNvPr id="9" name="正方形/長方形 8"/>
          <p:cNvSpPr/>
          <p:nvPr/>
        </p:nvSpPr>
        <p:spPr>
          <a:xfrm>
            <a:off x="6189044" y="2865978"/>
            <a:ext cx="4488246" cy="1200329"/>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データ量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依存するが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1D/2D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のフーリエ変換は高速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なので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時間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解析可能</a:t>
            </a:r>
          </a:p>
        </p:txBody>
      </p:sp>
    </p:spTree>
    <p:extLst>
      <p:ext uri="{BB962C8B-B14F-4D97-AF65-F5344CB8AC3E}">
        <p14:creationId xmlns:p14="http://schemas.microsoft.com/office/powerpoint/2010/main" val="975126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フーリエ変換とは </a:t>
            </a:r>
            <a:r>
              <a:rPr lang="ja-JP" altLang="en-US" dirty="0"/>
              <a:t>（</a:t>
            </a:r>
            <a:r>
              <a:rPr lang="ja-JP" altLang="en-US" dirty="0" smtClean="0"/>
              <a:t>画像）</a:t>
            </a:r>
            <a:endParaRPr kumimoji="1" lang="ja-JP" altLang="en-US" dirty="0"/>
          </a:p>
        </p:txBody>
      </p:sp>
      <p:sp>
        <p:nvSpPr>
          <p:cNvPr id="3" name="コンテンツ プレースホルダー 2"/>
          <p:cNvSpPr>
            <a:spLocks noGrp="1"/>
          </p:cNvSpPr>
          <p:nvPr>
            <p:ph idx="1"/>
          </p:nvPr>
        </p:nvSpPr>
        <p:spPr>
          <a:xfrm>
            <a:off x="457199" y="1262080"/>
            <a:ext cx="11473211" cy="552543"/>
          </a:xfrm>
        </p:spPr>
        <p:txBody>
          <a:bodyPr>
            <a:normAutofit/>
          </a:bodyPr>
          <a:lstStyle/>
          <a:p>
            <a:r>
              <a:rPr kumimoji="1" lang="ja-JP" altLang="en-US" dirty="0" smtClean="0"/>
              <a:t>横軸が時間</a:t>
            </a:r>
            <a:r>
              <a:rPr lang="en-US" altLang="ja-JP" dirty="0"/>
              <a:t>/</a:t>
            </a:r>
            <a:r>
              <a:rPr kumimoji="1" lang="ja-JP" altLang="en-US" dirty="0" smtClean="0"/>
              <a:t>空間の関数</a:t>
            </a:r>
            <a:r>
              <a:rPr lang="ja-JP" altLang="en-US" dirty="0" smtClean="0"/>
              <a:t>を</a:t>
            </a:r>
            <a:r>
              <a:rPr lang="ja-JP" altLang="en-US" dirty="0"/>
              <a:t>、横軸</a:t>
            </a:r>
            <a:r>
              <a:rPr kumimoji="1" lang="ja-JP" altLang="en-US" dirty="0" smtClean="0"/>
              <a:t>が周波数の関数に変換する手法</a:t>
            </a:r>
            <a:endParaRPr kumimoji="1" lang="en-US" altLang="ja-JP" dirty="0" smtClean="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696" y="2424222"/>
            <a:ext cx="3110023" cy="311002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6671" y="2435097"/>
            <a:ext cx="3099149" cy="3099149"/>
          </a:xfrm>
          <a:prstGeom prst="rect">
            <a:avLst/>
          </a:prstGeom>
        </p:spPr>
      </p:pic>
      <p:sp>
        <p:nvSpPr>
          <p:cNvPr id="7" name="右矢印 6"/>
          <p:cNvSpPr/>
          <p:nvPr/>
        </p:nvSpPr>
        <p:spPr>
          <a:xfrm>
            <a:off x="4971525" y="335387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p:cNvSpPr/>
          <p:nvPr/>
        </p:nvSpPr>
        <p:spPr>
          <a:xfrm rot="10800000">
            <a:off x="4971526" y="3845511"/>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785596" y="2860183"/>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10" name="正方形/長方形 9"/>
          <p:cNvSpPr/>
          <p:nvPr/>
        </p:nvSpPr>
        <p:spPr>
          <a:xfrm>
            <a:off x="4631707" y="4337558"/>
            <a:ext cx="233910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1" name="正方形/長方形 10"/>
          <p:cNvSpPr/>
          <p:nvPr/>
        </p:nvSpPr>
        <p:spPr>
          <a:xfrm>
            <a:off x="1293801" y="5534245"/>
            <a:ext cx="2864887" cy="707886"/>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(2D</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空間に画素が並ぶ</a:t>
            </a: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6759232" y="5534245"/>
            <a:ext cx="4285147" cy="707886"/>
          </a:xfrm>
          <a:prstGeom prst="rect">
            <a:avLst/>
          </a:prstGeom>
        </p:spPr>
        <p:txBody>
          <a:bodyPr wrap="none">
            <a:spAutoFit/>
          </a:bodyPr>
          <a:lstStyle/>
          <a:p>
            <a:pPr algn="ct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周波</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数画像</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画素は特定周波数の大きさを示す</a:t>
            </a: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35309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フーリエ変換とは </a:t>
            </a:r>
            <a:r>
              <a:rPr lang="ja-JP" altLang="en-US" dirty="0"/>
              <a:t>（</a:t>
            </a:r>
            <a:r>
              <a:rPr lang="ja-JP" altLang="en-US" dirty="0" smtClean="0"/>
              <a:t>画像）</a:t>
            </a:r>
            <a:endParaRPr kumimoji="1" lang="ja-JP" altLang="en-US" dirty="0"/>
          </a:p>
        </p:txBody>
      </p:sp>
      <p:grpSp>
        <p:nvGrpSpPr>
          <p:cNvPr id="13" name="グループ化 12"/>
          <p:cNvGrpSpPr/>
          <p:nvPr/>
        </p:nvGrpSpPr>
        <p:grpSpPr>
          <a:xfrm>
            <a:off x="479943" y="1398741"/>
            <a:ext cx="7052248" cy="2756990"/>
            <a:chOff x="-725388" y="1492408"/>
            <a:chExt cx="8846367" cy="3458379"/>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600" y="1492408"/>
              <a:ext cx="3458379" cy="3458379"/>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388" y="1494721"/>
              <a:ext cx="3454762" cy="3454763"/>
            </a:xfrm>
            <a:prstGeom prst="rect">
              <a:avLst/>
            </a:prstGeom>
          </p:spPr>
        </p:pic>
        <p:sp>
          <p:nvSpPr>
            <p:cNvPr id="7" name="右矢印 6"/>
            <p:cNvSpPr/>
            <p:nvPr/>
          </p:nvSpPr>
          <p:spPr>
            <a:xfrm>
              <a:off x="2941890" y="3061071"/>
              <a:ext cx="1629675"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正方形/長方形 8"/>
            <p:cNvSpPr/>
            <p:nvPr/>
          </p:nvSpPr>
          <p:spPr>
            <a:xfrm>
              <a:off x="2889545" y="2256557"/>
              <a:ext cx="1518566" cy="88797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コンテンツ プレースホルダー 2"/>
          <p:cNvSpPr>
            <a:spLocks noGrp="1"/>
          </p:cNvSpPr>
          <p:nvPr>
            <p:ph idx="1"/>
          </p:nvPr>
        </p:nvSpPr>
        <p:spPr>
          <a:xfrm>
            <a:off x="457200" y="4555272"/>
            <a:ext cx="4832906" cy="2150328"/>
          </a:xfrm>
        </p:spPr>
        <p:txBody>
          <a:bodyPr>
            <a:normAutofit/>
          </a:bodyPr>
          <a:lstStyle/>
          <a:p>
            <a:r>
              <a:rPr lang="ja-JP" altLang="en-US" sz="2000" dirty="0"/>
              <a:t>フーリエ</a:t>
            </a:r>
            <a:r>
              <a:rPr lang="ja-JP" altLang="en-US" sz="2000" dirty="0" smtClean="0"/>
              <a:t>変換後の画像の画素は元信号に含まれる正弦波の量を示す</a:t>
            </a:r>
            <a:endParaRPr lang="en-US" altLang="ja-JP" sz="2000" dirty="0" smtClean="0"/>
          </a:p>
          <a:p>
            <a:r>
              <a:rPr lang="ja-JP" altLang="en-US" sz="2000" dirty="0" smtClean="0"/>
              <a:t>中央</a:t>
            </a:r>
            <a:r>
              <a:rPr lang="ja-JP" altLang="en-US" sz="2000" dirty="0"/>
              <a:t>付近</a:t>
            </a:r>
            <a:r>
              <a:rPr lang="ja-JP" altLang="en-US" sz="2000" dirty="0" smtClean="0"/>
              <a:t>が低周波，外側が高周波</a:t>
            </a:r>
            <a:endParaRPr lang="en-US" altLang="ja-JP" sz="2000" dirty="0" smtClean="0"/>
          </a:p>
          <a:p>
            <a:r>
              <a:rPr lang="ja-JP" altLang="en-US" sz="2000" dirty="0" smtClean="0"/>
              <a:t>中央画素は，定数項（直流成分）</a:t>
            </a:r>
            <a:endParaRPr lang="en-US" altLang="ja-JP" sz="2000" dirty="0" smtClean="0"/>
          </a:p>
          <a:p>
            <a:pPr marL="0" indent="0">
              <a:buNone/>
            </a:pPr>
            <a:endParaRPr lang="en-US" altLang="ja-JP" sz="2000" dirty="0" smtClean="0"/>
          </a:p>
        </p:txBody>
      </p:sp>
      <p:pic>
        <p:nvPicPr>
          <p:cNvPr id="212" name="Picture 59" descr="C:\MyProgram\ToyCodes\FourieTransform\MapDef\sin_u0_v0.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8217" y="4350166"/>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13" name="正方形/長方形 212"/>
          <p:cNvSpPr/>
          <p:nvPr/>
        </p:nvSpPr>
        <p:spPr>
          <a:xfrm>
            <a:off x="6104485" y="27266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p:cNvSpPr/>
          <p:nvPr/>
        </p:nvSpPr>
        <p:spPr>
          <a:xfrm>
            <a:off x="6271172" y="27266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6437860" y="27266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7" name="Picture 60" descr="C:\MyProgram\ToyCodes\FourieTransform\MapDef\sin_u1_v0.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8572" y="4350166"/>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18" name="Picture 62" descr="C:\MyProgram\ToyCodes\FourieTransform\MapDef\sin_u2_v0.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8928" y="4350166"/>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0" name="Picture 66" descr="C:\MyProgram\ToyCodes\FourieTransform\MapDef\sin_u0_v1.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8217" y="3070636"/>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1" name="Picture 72" descr="C:\MyProgram\ToyCodes\FourieTransform\MapDef\sin_u0_v2.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8217" y="1792492"/>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22" name="正方形/長方形 221"/>
          <p:cNvSpPr/>
          <p:nvPr/>
        </p:nvSpPr>
        <p:spPr>
          <a:xfrm>
            <a:off x="6104485" y="25742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6104485" y="2418641"/>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Picture 67" descr="C:\MyProgram\ToyCodes\FourieTransform\MapDef\sin_u1_v1.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08573" y="3071329"/>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5" name="Picture 68" descr="C:\MyProgram\ToyCodes\FourieTransform\MapDef\sin_u2_v1.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28928" y="3071329"/>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6" name="Picture 73" descr="C:\MyProgram\ToyCodes\FourieTransform\MapDef\sin_u1_v2.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08573" y="1792492"/>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7" name="Picture 74" descr="C:\MyProgram\ToyCodes\FourieTransform\MapDef\sin_u2_v2.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28928" y="1792492"/>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28" name="正方形/長方形 227"/>
          <p:cNvSpPr/>
          <p:nvPr/>
        </p:nvSpPr>
        <p:spPr>
          <a:xfrm>
            <a:off x="6271172" y="25742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6437860" y="25742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6271172" y="2418641"/>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6437860" y="2418641"/>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2" name="Picture 80" descr="C:\MyProgram\ToyCodes\FourieTransform\MapDef\sin_u2_v16.bmp"/>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92132" y="278991"/>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33" name="Picture 79" descr="C:\MyProgram\ToyCodes\FourieTransform\MapDef\sin_u1_v16.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9034" y="278991"/>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34" name="正方形/長方形 233"/>
          <p:cNvSpPr/>
          <p:nvPr/>
        </p:nvSpPr>
        <p:spPr>
          <a:xfrm>
            <a:off x="6282285" y="1524085"/>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6456116" y="1524085"/>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9362379" y="5561649"/>
            <a:ext cx="2829621" cy="923330"/>
          </a:xfrm>
          <a:prstGeom prst="rect">
            <a:avLst/>
          </a:prstGeom>
        </p:spPr>
        <p:txBody>
          <a:bodyPr wrap="none">
            <a:spAutoFit/>
          </a:bodyPr>
          <a:lstStyle/>
          <a:p>
            <a:r>
              <a:rPr lang="ja-JP" altLang="en-US" dirty="0" smtClean="0"/>
              <a:t>この</a:t>
            </a:r>
            <a:r>
              <a:rPr lang="ja-JP" altLang="en-US" dirty="0"/>
              <a:t>図</a:t>
            </a:r>
            <a:r>
              <a:rPr lang="ja-JP" altLang="en-US" dirty="0" smtClean="0"/>
              <a:t>は</a:t>
            </a:r>
            <a:r>
              <a:rPr lang="ja-JP" altLang="en-US" dirty="0"/>
              <a:t>イメージ</a:t>
            </a:r>
            <a:r>
              <a:rPr lang="ja-JP" altLang="en-US" dirty="0" smtClean="0"/>
              <a:t>です</a:t>
            </a:r>
            <a:endParaRPr lang="en-US" altLang="ja-JP" dirty="0" smtClean="0"/>
          </a:p>
          <a:p>
            <a:r>
              <a:rPr lang="ja-JP" altLang="en-US" dirty="0"/>
              <a:t>本来</a:t>
            </a:r>
            <a:r>
              <a:rPr lang="ja-JP" altLang="en-US" dirty="0" smtClean="0"/>
              <a:t>は現画像と同サイズで</a:t>
            </a:r>
            <a:endParaRPr lang="en-US" altLang="ja-JP" dirty="0" smtClean="0"/>
          </a:p>
          <a:p>
            <a:r>
              <a:rPr lang="ja-JP" altLang="en-US" dirty="0" smtClean="0"/>
              <a:t>もっと細かいです</a:t>
            </a:r>
            <a:endParaRPr lang="ja-JP" altLang="en-US" dirty="0"/>
          </a:p>
        </p:txBody>
      </p:sp>
      <p:sp>
        <p:nvSpPr>
          <p:cNvPr id="237" name="正方形/長方形 236"/>
          <p:cNvSpPr/>
          <p:nvPr/>
        </p:nvSpPr>
        <p:spPr>
          <a:xfrm>
            <a:off x="477877" y="6190734"/>
            <a:ext cx="7372531" cy="523220"/>
          </a:xfrm>
          <a:prstGeom prst="rect">
            <a:avLst/>
          </a:prstGeom>
        </p:spPr>
        <p:txBody>
          <a:bodyPr wrap="none">
            <a:spAutoFit/>
          </a:bodyPr>
          <a:lstStyle/>
          <a:p>
            <a:r>
              <a:rPr lang="en-US" altLang="ja-JP" sz="2800" b="1" dirty="0" smtClean="0">
                <a:solidFill>
                  <a:srgbClr val="C00000"/>
                </a:solidFill>
                <a:sym typeface="Wingdings" panose="05000000000000000000" pitchFamily="2" charset="2"/>
              </a:rPr>
              <a:t> </a:t>
            </a:r>
            <a:r>
              <a:rPr lang="ja-JP" altLang="en-US" sz="2800" b="1" dirty="0" smtClean="0">
                <a:solidFill>
                  <a:srgbClr val="C00000"/>
                </a:solidFill>
              </a:rPr>
              <a:t>任意</a:t>
            </a:r>
            <a:r>
              <a:rPr lang="ja-JP" altLang="en-US" sz="2800" b="1" dirty="0">
                <a:solidFill>
                  <a:srgbClr val="C00000"/>
                </a:solidFill>
              </a:rPr>
              <a:t>の画像はし</a:t>
            </a:r>
            <a:r>
              <a:rPr lang="ja-JP" altLang="en-US" sz="2800" b="1" dirty="0" smtClean="0">
                <a:solidFill>
                  <a:srgbClr val="C00000"/>
                </a:solidFill>
              </a:rPr>
              <a:t>ましま画像の和で</a:t>
            </a:r>
            <a:r>
              <a:rPr lang="ja-JP" altLang="en-US" sz="2800" b="1" dirty="0">
                <a:solidFill>
                  <a:srgbClr val="C00000"/>
                </a:solidFill>
              </a:rPr>
              <a:t>表現できる</a:t>
            </a:r>
            <a:endParaRPr lang="en-US" altLang="ja-JP" sz="2800" b="1" dirty="0">
              <a:solidFill>
                <a:srgbClr val="C00000"/>
              </a:solidFill>
            </a:endParaRPr>
          </a:p>
        </p:txBody>
      </p:sp>
    </p:spTree>
    <p:extLst>
      <p:ext uri="{BB962C8B-B14F-4D97-AF65-F5344CB8AC3E}">
        <p14:creationId xmlns:p14="http://schemas.microsoft.com/office/powerpoint/2010/main" val="137441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9315</TotalTime>
  <Words>2628</Words>
  <Application>Microsoft Office PowerPoint</Application>
  <PresentationFormat>ワイド画面</PresentationFormat>
  <Paragraphs>834</Paragraphs>
  <Slides>62</Slides>
  <Notes>26</Notes>
  <HiddenSlides>13</HiddenSlides>
  <MMClips>4</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62</vt:i4>
      </vt:variant>
    </vt:vector>
  </HeadingPairs>
  <TitlesOfParts>
    <vt:vector size="70"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画像処理における線形フィルタと非線形フィルタの違いを自身の言葉で簡潔（2文以内）にまとめてください </vt:lpstr>
      <vt:lpstr>Contents</vt:lpstr>
      <vt:lpstr>フーリエ変換とは（音）</vt:lpstr>
      <vt:lpstr>フーリエ変換とは（音）</vt:lpstr>
      <vt:lpstr>音の実時間フーリエ変換</vt:lpstr>
      <vt:lpstr>フーリエ変換とは （画像）</vt:lpstr>
      <vt:lpstr>フーリエ変換とは （画像）</vt:lpstr>
      <vt:lpstr>フーリエ変換とは （画像）</vt:lpstr>
      <vt:lpstr>余談 (ノイズ)</vt:lpstr>
      <vt:lpstr>周波数フィルタリング（音）</vt:lpstr>
      <vt:lpstr>周波数フィルタリング（音）</vt:lpstr>
      <vt:lpstr>周波数フィルタリング（画像）</vt:lpstr>
      <vt:lpstr>周波数フィルタリング（画像）</vt:lpstr>
      <vt:lpstr>まとめ：音・画像のフーリエ変換の概要</vt:lpstr>
      <vt:lpstr>フーリエ級数展開（の簡単な説明）</vt:lpstr>
      <vt:lpstr>PowerPoint プレゼンテーション</vt:lpstr>
      <vt:lpstr>三角関数</vt:lpstr>
      <vt:lpstr>三角関数</vt:lpstr>
      <vt:lpstr>三角関数</vt:lpstr>
      <vt:lpstr>三角関数</vt:lpstr>
      <vt:lpstr>PowerPoint プレゼンテーション</vt:lpstr>
      <vt:lpstr>PowerPoint プレゼンテーション</vt:lpstr>
      <vt:lpstr>PowerPoint プレゼンテーション</vt:lpstr>
      <vt:lpstr>フーリエ級数展開のとても簡単な説明</vt:lpstr>
      <vt:lpstr>フーリエ級数展開のとても簡単な説明</vt:lpstr>
      <vt:lpstr>フーリエ級数</vt:lpstr>
      <vt:lpstr>フーリエ級数</vt:lpstr>
      <vt:lpstr>フーリエ級数</vt:lpstr>
      <vt:lpstr>Contents</vt:lpstr>
      <vt:lpstr>オイラーの式</vt:lpstr>
      <vt:lpstr>PowerPoint プレゼンテーション</vt:lpstr>
      <vt:lpstr>フーリエ級数の複素数表現</vt:lpstr>
      <vt:lpstr>PowerPoint プレゼンテーション</vt:lpstr>
      <vt:lpstr>PowerPoint プレゼンテーション</vt:lpstr>
      <vt:lpstr>フーリエ級数(複素数表記)</vt:lpstr>
      <vt:lpstr>フーリエ級数(複素数表記)</vt:lpstr>
      <vt:lpstr>フーリエ級数(複素数表記)</vt:lpstr>
      <vt:lpstr>フーリエ級数(複素数表記)</vt:lpstr>
      <vt:lpstr>まとめ: フーリエ級数展開</vt:lpstr>
      <vt:lpstr>Contents</vt:lpstr>
      <vt:lpstr>フーリエ変換とは</vt:lpstr>
      <vt:lpstr>離散フーリエ変換（1D）</vt:lpstr>
      <vt:lpstr>離散フーリエ変換（1D）</vt:lpstr>
      <vt:lpstr>離散フーリエ変換の計算例</vt:lpstr>
      <vt:lpstr>離散フーリエ変換（2D）</vt:lpstr>
      <vt:lpstr>PowerPoint プレゼンテーション</vt:lpstr>
      <vt:lpstr>Shiftの話</vt:lpstr>
      <vt:lpstr>Contents</vt:lpstr>
      <vt:lpstr>周波数フィルタリング（音）</vt:lpstr>
      <vt:lpstr>周波数フィルタリング（画像）</vt:lpstr>
      <vt:lpstr>周波数フィルタリング（画像）</vt:lpstr>
      <vt:lpstr>まとめ：離散フーリエ変換と周波数フィルタ</vt:lpstr>
      <vt:lpstr>PowerPoint プレゼンテーション</vt:lpstr>
      <vt:lpstr>フーリエ級数</vt:lpstr>
      <vt:lpstr>フーリエ変換とは</vt:lpstr>
      <vt:lpstr>フーリエ変換には，少し異なる複数の定義が存在する</vt:lpstr>
      <vt:lpstr>PowerPoint プレゼンテーション</vt:lpstr>
      <vt:lpstr>畳み込み積分とフーリエ変換</vt:lpstr>
      <vt:lpstr>関数の直行性（補足資料）</vt:lpstr>
      <vt:lpstr>直行関数展開（補足資料）</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283</cp:revision>
  <cp:lastPrinted>2019-09-25T10:04:08Z</cp:lastPrinted>
  <dcterms:created xsi:type="dcterms:W3CDTF">2017-01-19T02:23:36Z</dcterms:created>
  <dcterms:modified xsi:type="dcterms:W3CDTF">2019-09-25T10:36:57Z</dcterms:modified>
</cp:coreProperties>
</file>